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9147" r:id="rId1"/>
    <p:sldMasterId id="2147488631" r:id="rId2"/>
  </p:sldMasterIdLst>
  <p:notesMasterIdLst>
    <p:notesMasterId r:id="rId123"/>
  </p:notesMasterIdLst>
  <p:handoutMasterIdLst>
    <p:handoutMasterId r:id="rId124"/>
  </p:handoutMasterIdLst>
  <p:sldIdLst>
    <p:sldId id="966" r:id="rId3"/>
    <p:sldId id="1098" r:id="rId4"/>
    <p:sldId id="1132" r:id="rId5"/>
    <p:sldId id="1224" r:id="rId6"/>
    <p:sldId id="1100" r:id="rId7"/>
    <p:sldId id="1194" r:id="rId8"/>
    <p:sldId id="1101" r:id="rId9"/>
    <p:sldId id="1102" r:id="rId10"/>
    <p:sldId id="1103" r:id="rId11"/>
    <p:sldId id="1104" r:id="rId12"/>
    <p:sldId id="1105" r:id="rId13"/>
    <p:sldId id="1106" r:id="rId14"/>
    <p:sldId id="1107" r:id="rId15"/>
    <p:sldId id="1108" r:id="rId16"/>
    <p:sldId id="1124" r:id="rId17"/>
    <p:sldId id="1109" r:id="rId18"/>
    <p:sldId id="1125" r:id="rId19"/>
    <p:sldId id="1111" r:id="rId20"/>
    <p:sldId id="1126" r:id="rId21"/>
    <p:sldId id="1112" r:id="rId22"/>
    <p:sldId id="1113" r:id="rId23"/>
    <p:sldId id="1119" r:id="rId24"/>
    <p:sldId id="1115" r:id="rId25"/>
    <p:sldId id="1117" r:id="rId26"/>
    <p:sldId id="1225" r:id="rId27"/>
    <p:sldId id="1226" r:id="rId28"/>
    <p:sldId id="1121" r:id="rId29"/>
    <p:sldId id="1202" r:id="rId30"/>
    <p:sldId id="1203" r:id="rId31"/>
    <p:sldId id="1204" r:id="rId32"/>
    <p:sldId id="1195" r:id="rId33"/>
    <p:sldId id="1133" r:id="rId34"/>
    <p:sldId id="1223" r:id="rId35"/>
    <p:sldId id="1135" r:id="rId36"/>
    <p:sldId id="1122" r:id="rId37"/>
    <p:sldId id="1196" r:id="rId38"/>
    <p:sldId id="1136" r:id="rId39"/>
    <p:sldId id="1197" r:id="rId40"/>
    <p:sldId id="1134" r:id="rId41"/>
    <p:sldId id="1123" r:id="rId42"/>
    <p:sldId id="1137" r:id="rId43"/>
    <p:sldId id="1199" r:id="rId44"/>
    <p:sldId id="1141" r:id="rId45"/>
    <p:sldId id="1142" r:id="rId46"/>
    <p:sldId id="1200" r:id="rId47"/>
    <p:sldId id="1140" r:id="rId48"/>
    <p:sldId id="1145" r:id="rId49"/>
    <p:sldId id="1146" r:id="rId50"/>
    <p:sldId id="1144" r:id="rId51"/>
    <p:sldId id="1147" r:id="rId52"/>
    <p:sldId id="1157" r:id="rId53"/>
    <p:sldId id="1150" r:id="rId54"/>
    <p:sldId id="1149" r:id="rId55"/>
    <p:sldId id="1158" r:id="rId56"/>
    <p:sldId id="1192" r:id="rId57"/>
    <p:sldId id="1161" r:id="rId58"/>
    <p:sldId id="1170" r:id="rId59"/>
    <p:sldId id="1171" r:id="rId60"/>
    <p:sldId id="1172" r:id="rId61"/>
    <p:sldId id="1174" r:id="rId62"/>
    <p:sldId id="1173" r:id="rId63"/>
    <p:sldId id="1169" r:id="rId64"/>
    <p:sldId id="1175" r:id="rId65"/>
    <p:sldId id="1177" r:id="rId66"/>
    <p:sldId id="1227" r:id="rId67"/>
    <p:sldId id="1228" r:id="rId68"/>
    <p:sldId id="1229" r:id="rId69"/>
    <p:sldId id="1230" r:id="rId70"/>
    <p:sldId id="1231" r:id="rId71"/>
    <p:sldId id="1232" r:id="rId72"/>
    <p:sldId id="1233" r:id="rId73"/>
    <p:sldId id="1234" r:id="rId74"/>
    <p:sldId id="1235" r:id="rId75"/>
    <p:sldId id="1236" r:id="rId76"/>
    <p:sldId id="1237" r:id="rId77"/>
    <p:sldId id="1238" r:id="rId78"/>
    <p:sldId id="1239" r:id="rId79"/>
    <p:sldId id="1240" r:id="rId80"/>
    <p:sldId id="1241" r:id="rId81"/>
    <p:sldId id="1242" r:id="rId82"/>
    <p:sldId id="1243" r:id="rId83"/>
    <p:sldId id="1244" r:id="rId84"/>
    <p:sldId id="1245" r:id="rId85"/>
    <p:sldId id="1246" r:id="rId86"/>
    <p:sldId id="1247" r:id="rId87"/>
    <p:sldId id="1248" r:id="rId88"/>
    <p:sldId id="1249" r:id="rId89"/>
    <p:sldId id="1250" r:id="rId90"/>
    <p:sldId id="1251" r:id="rId91"/>
    <p:sldId id="1252" r:id="rId92"/>
    <p:sldId id="1253" r:id="rId93"/>
    <p:sldId id="1254" r:id="rId94"/>
    <p:sldId id="1255" r:id="rId95"/>
    <p:sldId id="1256" r:id="rId96"/>
    <p:sldId id="1257" r:id="rId97"/>
    <p:sldId id="1258" r:id="rId98"/>
    <p:sldId id="1259" r:id="rId99"/>
    <p:sldId id="1260" r:id="rId100"/>
    <p:sldId id="1261" r:id="rId101"/>
    <p:sldId id="1262" r:id="rId102"/>
    <p:sldId id="1263" r:id="rId103"/>
    <p:sldId id="1264" r:id="rId104"/>
    <p:sldId id="1265" r:id="rId105"/>
    <p:sldId id="1266" r:id="rId106"/>
    <p:sldId id="1267" r:id="rId107"/>
    <p:sldId id="1268" r:id="rId108"/>
    <p:sldId id="1269" r:id="rId109"/>
    <p:sldId id="1270" r:id="rId110"/>
    <p:sldId id="1271" r:id="rId111"/>
    <p:sldId id="1272" r:id="rId112"/>
    <p:sldId id="1273" r:id="rId113"/>
    <p:sldId id="1274" r:id="rId114"/>
    <p:sldId id="1275" r:id="rId115"/>
    <p:sldId id="1276" r:id="rId116"/>
    <p:sldId id="1277" r:id="rId117"/>
    <p:sldId id="1278" r:id="rId118"/>
    <p:sldId id="1279" r:id="rId119"/>
    <p:sldId id="1280" r:id="rId120"/>
    <p:sldId id="1281" r:id="rId121"/>
    <p:sldId id="1282" r:id="rId122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D032A"/>
    <a:srgbClr val="CC0438"/>
    <a:srgbClr val="FFCCCC"/>
    <a:srgbClr val="90181B"/>
    <a:srgbClr val="FFFFFF"/>
    <a:srgbClr val="5EB8F6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269" autoAdjust="0"/>
  </p:normalViewPr>
  <p:slideViewPr>
    <p:cSldViewPr>
      <p:cViewPr varScale="1">
        <p:scale>
          <a:sx n="158" d="100"/>
          <a:sy n="158" d="100"/>
        </p:scale>
        <p:origin x="1924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5F92B714-EE52-4148-8874-EBC8A304A5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315" tIns="45656" rIns="91315" bIns="4565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669ECD0-29EB-427E-AD00-2EE81BC4F4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315" tIns="45656" rIns="91315" bIns="4565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76F3CD-389E-43EB-9D92-FFD8D4B16C47}" type="datetimeFigureOut">
              <a:rPr lang="pl-PL"/>
              <a:pPr>
                <a:defRPr/>
              </a:pPr>
              <a:t>20.07.2022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A88EBA3-34ED-4DDA-9213-E299FF0B83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315" tIns="45656" rIns="91315" bIns="4565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F177FED1-B9A0-41BF-91D6-CE81CD9CE0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1315" tIns="45656" rIns="91315" bIns="456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E61086-D809-4202-AEFA-2C53CFD7236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894718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DC7F1808-D63D-4150-A34F-215D44F1EB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315" tIns="45656" rIns="91315" bIns="4565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6D8A1CA3-0242-44FA-B7BA-67B9114BBA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315" tIns="45656" rIns="91315" bIns="4565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0E43EB-34F8-417C-87F2-29DCE4ABF053}" type="datetimeFigureOut">
              <a:rPr lang="pl-PL"/>
              <a:pPr>
                <a:defRPr/>
              </a:pPr>
              <a:t>20.07.2022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xmlns="" id="{5D7E21C9-55C8-4A7E-938F-90C03D7C95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5" tIns="45656" rIns="91315" bIns="45656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xmlns="" id="{24136465-B747-413D-B10E-0E212D5CA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315" tIns="45656" rIns="91315" bIns="45656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A0A63DD-5663-43CF-B7EF-2F4DDA8E39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1315" tIns="45656" rIns="91315" bIns="4565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C6C01364-E64B-4707-BBFE-B3D26A0F0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wrap="square" lIns="91315" tIns="45656" rIns="91315" bIns="456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BFADE9-EB6B-4A4A-AAA5-895FF476DCF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485386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obrazu slajdu 1">
            <a:extLst>
              <a:ext uri="{FF2B5EF4-FFF2-40B4-BE49-F238E27FC236}">
                <a16:creationId xmlns:a16="http://schemas.microsoft.com/office/drawing/2014/main" xmlns="" id="{1ECAA840-1E2F-46A0-821A-1630B39D97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ymbol zastępczy notatek 2">
            <a:extLst>
              <a:ext uri="{FF2B5EF4-FFF2-40B4-BE49-F238E27FC236}">
                <a16:creationId xmlns:a16="http://schemas.microsoft.com/office/drawing/2014/main" xmlns="" id="{5353139D-732D-411F-AD58-D5BCB859CC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6388" name="Symbol zastępczy numeru slajdu 3">
            <a:extLst>
              <a:ext uri="{FF2B5EF4-FFF2-40B4-BE49-F238E27FC236}">
                <a16:creationId xmlns:a16="http://schemas.microsoft.com/office/drawing/2014/main" xmlns="" id="{9439D18A-0840-4F36-8D62-8EF238498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C296C4-C2A7-4C1C-B9FF-9CB87B3A8CCB}" type="slidenum">
              <a:rPr lang="pl-PL" altLang="pl-PL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pl-PL" altLang="pl-PL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845" name="Symbol zastępczy stopki 4">
            <a:extLst>
              <a:ext uri="{FF2B5EF4-FFF2-40B4-BE49-F238E27FC236}">
                <a16:creationId xmlns:a16="http://schemas.microsoft.com/office/drawing/2014/main" xmlns="" id="{B8535F26-24B8-40E1-8AF3-42A89D785B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56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ymbol zastępczy obrazu slajdu 1">
            <a:extLst>
              <a:ext uri="{FF2B5EF4-FFF2-40B4-BE49-F238E27FC236}">
                <a16:creationId xmlns:a16="http://schemas.microsoft.com/office/drawing/2014/main" xmlns="" id="{2A187881-A819-44EC-8888-673C79FD56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Symbol zastępczy notatek 2">
            <a:extLst>
              <a:ext uri="{FF2B5EF4-FFF2-40B4-BE49-F238E27FC236}">
                <a16:creationId xmlns:a16="http://schemas.microsoft.com/office/drawing/2014/main" xmlns="" id="{967D9F12-96B0-4237-84E0-1E6948F30C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05476" name="Symbol zastępczy numeru slajdu 3">
            <a:extLst>
              <a:ext uri="{FF2B5EF4-FFF2-40B4-BE49-F238E27FC236}">
                <a16:creationId xmlns:a16="http://schemas.microsoft.com/office/drawing/2014/main" xmlns="" id="{B0E8B9C0-A45C-418D-9CE2-8254746AB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071E66-1CF3-4F21-AB7D-7170C84E5395}" type="slidenum">
              <a:rPr lang="pl-PL" altLang="pl-PL" smtClean="0">
                <a:latin typeface="Calibri" panose="020F0502020204030204" pitchFamily="34" charset="0"/>
              </a:rPr>
              <a:pPr/>
              <a:t>61</a:t>
            </a:fld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8437" name="Symbol zastępczy stopki 4">
            <a:extLst>
              <a:ext uri="{FF2B5EF4-FFF2-40B4-BE49-F238E27FC236}">
                <a16:creationId xmlns:a16="http://schemas.microsoft.com/office/drawing/2014/main" xmlns="" id="{9F4D87F7-247F-4C9C-9BD5-739C88236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1305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346A17-8136-42DB-90A0-86D633F19DA4}" type="slidenum">
              <a:rPr lang="pl-PL" altLang="pl-PL" smtClean="0"/>
              <a:pPr>
                <a:defRPr/>
              </a:pPr>
              <a:t>73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1944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ymbol zastępczy obrazu slajdu 1">
            <a:extLst>
              <a:ext uri="{FF2B5EF4-FFF2-40B4-BE49-F238E27FC236}">
                <a16:creationId xmlns="" xmlns:a16="http://schemas.microsoft.com/office/drawing/2014/main" id="{1BBF4FE2-647D-49E8-BBCE-2431E4B5CD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Symbol zastępczy notatek 2">
            <a:extLst>
              <a:ext uri="{FF2B5EF4-FFF2-40B4-BE49-F238E27FC236}">
                <a16:creationId xmlns="" xmlns:a16="http://schemas.microsoft.com/office/drawing/2014/main" id="{C71B71B2-228B-48C8-A953-48B94D672B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E49C4FB1-2DE6-4B9E-816B-5C5E8A3090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26981" name="Symbol zastępczy numeru slajdu 4">
            <a:extLst>
              <a:ext uri="{FF2B5EF4-FFF2-40B4-BE49-F238E27FC236}">
                <a16:creationId xmlns="" xmlns:a16="http://schemas.microsoft.com/office/drawing/2014/main" id="{EE493D07-0900-4E20-B420-C37CC51DE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5E5B1E-C08F-469B-B788-5C28513A3A4F}" type="slidenum">
              <a:rPr lang="pl-PL" altLang="pl-PL" smtClean="0">
                <a:latin typeface="Calibri" panose="020F0502020204030204" pitchFamily="34" charset="0"/>
              </a:rPr>
              <a:pPr/>
              <a:t>104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19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BFADE9-EB6B-4A4A-AAA5-895FF476DCF2}" type="slidenum">
              <a:rPr lang="pl-PL" altLang="pl-PL" smtClean="0"/>
              <a:pPr>
                <a:defRPr/>
              </a:pPr>
              <a:t>112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53148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BFADE9-EB6B-4A4A-AAA5-895FF476DCF2}" type="slidenum">
              <a:rPr lang="pl-PL" altLang="pl-PL" smtClean="0"/>
              <a:pPr>
                <a:defRPr/>
              </a:pPr>
              <a:t>113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91167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ymbol zastępczy obrazu slajdu 1">
            <a:extLst>
              <a:ext uri="{FF2B5EF4-FFF2-40B4-BE49-F238E27FC236}">
                <a16:creationId xmlns="" xmlns:a16="http://schemas.microsoft.com/office/drawing/2014/main" id="{DCCBF70A-C354-46CC-BAA1-7084B8FCEA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Symbol zastępczy notatek 2">
            <a:extLst>
              <a:ext uri="{FF2B5EF4-FFF2-40B4-BE49-F238E27FC236}">
                <a16:creationId xmlns="" xmlns:a16="http://schemas.microsoft.com/office/drawing/2014/main" id="{CF8E454B-4C78-4644-82D1-84E36B6F9D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41316" name="Symbol zastępczy numeru slajdu 3">
            <a:extLst>
              <a:ext uri="{FF2B5EF4-FFF2-40B4-BE49-F238E27FC236}">
                <a16:creationId xmlns="" xmlns:a16="http://schemas.microsoft.com/office/drawing/2014/main" id="{21211185-6518-4A48-BAD6-D7F8AF9AB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B8DCD2-ED94-4D54-80D3-AC5947C6BE42}" type="slidenum">
              <a:rPr lang="pl-PL" altLang="pl-PL" smtClean="0">
                <a:latin typeface="Calibri" panose="020F0502020204030204" pitchFamily="34" charset="0"/>
              </a:rPr>
              <a:pPr/>
              <a:t>115</a:t>
            </a:fld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8437" name="Symbol zastępczy stopki 4">
            <a:extLst>
              <a:ext uri="{FF2B5EF4-FFF2-40B4-BE49-F238E27FC236}">
                <a16:creationId xmlns="" xmlns:a16="http://schemas.microsoft.com/office/drawing/2014/main" id="{173ACC31-F49F-4FD3-A591-C504630621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225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>
            <a:extLst>
              <a:ext uri="{FF2B5EF4-FFF2-40B4-BE49-F238E27FC236}">
                <a16:creationId xmlns:a16="http://schemas.microsoft.com/office/drawing/2014/main" xmlns="" id="{0C68220A-238F-479F-8585-74EB57428C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>
            <a:extLst>
              <a:ext uri="{FF2B5EF4-FFF2-40B4-BE49-F238E27FC236}">
                <a16:creationId xmlns:a16="http://schemas.microsoft.com/office/drawing/2014/main" xmlns="" id="{7E2A0DF6-1443-4AC6-8F04-FB8D873C69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D23F594B-8297-4E2B-9C9B-7E013B2153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9461" name="Symbol zastępczy numeru slajdu 4">
            <a:extLst>
              <a:ext uri="{FF2B5EF4-FFF2-40B4-BE49-F238E27FC236}">
                <a16:creationId xmlns:a16="http://schemas.microsoft.com/office/drawing/2014/main" xmlns="" id="{1BA34C3A-0EB1-480B-B270-B6DDFAC27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34DFDD-7BC3-4946-BB41-AB6B2B771DB4}" type="slidenum">
              <a:rPr lang="pl-PL" altLang="pl-PL" smtClean="0">
                <a:latin typeface="Calibri" panose="020F0502020204030204" pitchFamily="34" charset="0"/>
              </a:rPr>
              <a:pPr/>
              <a:t>3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4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>
            <a:extLst>
              <a:ext uri="{FF2B5EF4-FFF2-40B4-BE49-F238E27FC236}">
                <a16:creationId xmlns:a16="http://schemas.microsoft.com/office/drawing/2014/main" xmlns="" id="{C1DD20F6-DDB2-4D78-8298-03739304E5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ymbol zastępczy notatek 2">
            <a:extLst>
              <a:ext uri="{FF2B5EF4-FFF2-40B4-BE49-F238E27FC236}">
                <a16:creationId xmlns:a16="http://schemas.microsoft.com/office/drawing/2014/main" xmlns="" id="{BCE5C6AA-5B34-4928-BC56-58E1B5283E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49156" name="Symbol zastępczy numeru slajdu 3">
            <a:extLst>
              <a:ext uri="{FF2B5EF4-FFF2-40B4-BE49-F238E27FC236}">
                <a16:creationId xmlns:a16="http://schemas.microsoft.com/office/drawing/2014/main" xmlns="" id="{661885E4-E20F-4BFA-849C-EE0DD2000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24E3F0-BAA3-4815-8A84-82E6EE8508CF}" type="slidenum">
              <a:rPr lang="pl-PL" altLang="pl-PL" smtClean="0">
                <a:latin typeface="Calibri" panose="020F0502020204030204" pitchFamily="34" charset="0"/>
              </a:rPr>
              <a:pPr/>
              <a:t>28</a:t>
            </a:fld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8437" name="Symbol zastępczy stopki 4">
            <a:extLst>
              <a:ext uri="{FF2B5EF4-FFF2-40B4-BE49-F238E27FC236}">
                <a16:creationId xmlns:a16="http://schemas.microsoft.com/office/drawing/2014/main" xmlns="" id="{30729E3B-BBCE-47CC-B38D-FCF3947CCA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09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>
            <a:extLst>
              <a:ext uri="{FF2B5EF4-FFF2-40B4-BE49-F238E27FC236}">
                <a16:creationId xmlns:a16="http://schemas.microsoft.com/office/drawing/2014/main" xmlns="" id="{C1A06744-3062-48CC-B832-E6847BD70B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ymbol zastępczy notatek 2">
            <a:extLst>
              <a:ext uri="{FF2B5EF4-FFF2-40B4-BE49-F238E27FC236}">
                <a16:creationId xmlns:a16="http://schemas.microsoft.com/office/drawing/2014/main" xmlns="" id="{AC8CF256-6F8D-4CFD-9099-13CC81BD6F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1204" name="Symbol zastępczy numeru slajdu 3">
            <a:extLst>
              <a:ext uri="{FF2B5EF4-FFF2-40B4-BE49-F238E27FC236}">
                <a16:creationId xmlns:a16="http://schemas.microsoft.com/office/drawing/2014/main" xmlns="" id="{3CEE1FA9-9DF2-4229-B22F-14C1061C5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ACF31E-8EFA-4E73-AC18-422E04C0CF24}" type="slidenum">
              <a:rPr lang="pl-PL" altLang="pl-PL" smtClean="0">
                <a:latin typeface="Calibri" panose="020F0502020204030204" pitchFamily="34" charset="0"/>
              </a:rPr>
              <a:pPr/>
              <a:t>29</a:t>
            </a:fld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8437" name="Symbol zastępczy stopki 4">
            <a:extLst>
              <a:ext uri="{FF2B5EF4-FFF2-40B4-BE49-F238E27FC236}">
                <a16:creationId xmlns:a16="http://schemas.microsoft.com/office/drawing/2014/main" xmlns="" id="{2BAF385E-2757-4EA3-8FED-F2174074D6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10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>
            <a:extLst>
              <a:ext uri="{FF2B5EF4-FFF2-40B4-BE49-F238E27FC236}">
                <a16:creationId xmlns:a16="http://schemas.microsoft.com/office/drawing/2014/main" xmlns="" id="{2BA42C11-4241-47F1-A868-E375F2A82A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ymbol zastępczy notatek 2">
            <a:extLst>
              <a:ext uri="{FF2B5EF4-FFF2-40B4-BE49-F238E27FC236}">
                <a16:creationId xmlns:a16="http://schemas.microsoft.com/office/drawing/2014/main" xmlns="" id="{E8A48796-3140-48E6-A79E-1947ECA884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3252" name="Symbol zastępczy numeru slajdu 3">
            <a:extLst>
              <a:ext uri="{FF2B5EF4-FFF2-40B4-BE49-F238E27FC236}">
                <a16:creationId xmlns:a16="http://schemas.microsoft.com/office/drawing/2014/main" xmlns="" id="{1F590911-5804-4C52-8BF7-2B3709689C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9B6CF7-EBF6-410F-B137-8F18E847DCB9}" type="slidenum">
              <a:rPr lang="pl-PL" altLang="pl-PL" smtClean="0">
                <a:latin typeface="Calibri" panose="020F0502020204030204" pitchFamily="34" charset="0"/>
              </a:rPr>
              <a:pPr/>
              <a:t>30</a:t>
            </a:fld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8437" name="Symbol zastępczy stopki 4">
            <a:extLst>
              <a:ext uri="{FF2B5EF4-FFF2-40B4-BE49-F238E27FC236}">
                <a16:creationId xmlns:a16="http://schemas.microsoft.com/office/drawing/2014/main" xmlns="" id="{A3B7FDC9-3A6F-447C-9BBC-7F9A039E50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0171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BFADE9-EB6B-4A4A-AAA5-895FF476DCF2}" type="slidenum">
              <a:rPr lang="pl-PL" altLang="pl-PL" smtClean="0"/>
              <a:pPr>
                <a:defRPr/>
              </a:pPr>
              <a:t>47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23886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ymbol zastępczy obrazu slajdu 1">
            <a:extLst>
              <a:ext uri="{FF2B5EF4-FFF2-40B4-BE49-F238E27FC236}">
                <a16:creationId xmlns:a16="http://schemas.microsoft.com/office/drawing/2014/main" xmlns="" id="{1C4271F3-0A2A-4C0B-8F0F-1D350B56D9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Symbol zastępczy notatek 2">
            <a:extLst>
              <a:ext uri="{FF2B5EF4-FFF2-40B4-BE49-F238E27FC236}">
                <a16:creationId xmlns:a16="http://schemas.microsoft.com/office/drawing/2014/main" xmlns="" id="{612A7AB2-FACA-4D0A-B9E6-356133298F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98308" name="Symbol zastępczy numeru slajdu 3">
            <a:extLst>
              <a:ext uri="{FF2B5EF4-FFF2-40B4-BE49-F238E27FC236}">
                <a16:creationId xmlns:a16="http://schemas.microsoft.com/office/drawing/2014/main" xmlns="" id="{56A63C4A-806D-44A6-9E22-F7507A80F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98837BE-2627-4D55-9239-59EE723DE62E}" type="slidenum">
              <a:rPr lang="pl-PL" altLang="pl-PL" smtClean="0">
                <a:latin typeface="Calibri" panose="020F0502020204030204" pitchFamily="34" charset="0"/>
              </a:rPr>
              <a:pPr/>
              <a:t>57</a:t>
            </a:fld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8437" name="Symbol zastępczy stopki 4">
            <a:extLst>
              <a:ext uri="{FF2B5EF4-FFF2-40B4-BE49-F238E27FC236}">
                <a16:creationId xmlns:a16="http://schemas.microsoft.com/office/drawing/2014/main" xmlns="" id="{1E3207EF-ED0F-440B-AE2F-4ECAA10168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8007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ymbol zastępczy obrazu slajdu 1">
            <a:extLst>
              <a:ext uri="{FF2B5EF4-FFF2-40B4-BE49-F238E27FC236}">
                <a16:creationId xmlns:a16="http://schemas.microsoft.com/office/drawing/2014/main" xmlns="" id="{AD941F72-589E-4C30-A39D-CC38D1BA25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Symbol zastępczy notatek 2">
            <a:extLst>
              <a:ext uri="{FF2B5EF4-FFF2-40B4-BE49-F238E27FC236}">
                <a16:creationId xmlns:a16="http://schemas.microsoft.com/office/drawing/2014/main" xmlns="" id="{D8CDEC6F-7751-4417-AF06-29E764B08A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00356" name="Symbol zastępczy numeru slajdu 3">
            <a:extLst>
              <a:ext uri="{FF2B5EF4-FFF2-40B4-BE49-F238E27FC236}">
                <a16:creationId xmlns:a16="http://schemas.microsoft.com/office/drawing/2014/main" xmlns="" id="{85452A51-5ABC-4F51-BDD1-BDE43792A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B8F7D2-52C0-4A24-900D-51838825627C}" type="slidenum">
              <a:rPr lang="pl-PL" altLang="pl-PL" smtClean="0">
                <a:latin typeface="Calibri" panose="020F0502020204030204" pitchFamily="34" charset="0"/>
              </a:rPr>
              <a:pPr/>
              <a:t>58</a:t>
            </a:fld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8437" name="Symbol zastępczy stopki 4">
            <a:extLst>
              <a:ext uri="{FF2B5EF4-FFF2-40B4-BE49-F238E27FC236}">
                <a16:creationId xmlns:a16="http://schemas.microsoft.com/office/drawing/2014/main" xmlns="" id="{5BB3499C-44CE-42C3-8F91-4FB72780EC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5010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ymbol zastępczy obrazu slajdu 1">
            <a:extLst>
              <a:ext uri="{FF2B5EF4-FFF2-40B4-BE49-F238E27FC236}">
                <a16:creationId xmlns:a16="http://schemas.microsoft.com/office/drawing/2014/main" xmlns="" id="{1434583F-CE5F-46D2-B55D-3E6D4B65B1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Symbol zastępczy notatek 2">
            <a:extLst>
              <a:ext uri="{FF2B5EF4-FFF2-40B4-BE49-F238E27FC236}">
                <a16:creationId xmlns:a16="http://schemas.microsoft.com/office/drawing/2014/main" xmlns="" id="{F022911E-CC8B-4733-B5B5-4D470F1157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02404" name="Symbol zastępczy numeru slajdu 3">
            <a:extLst>
              <a:ext uri="{FF2B5EF4-FFF2-40B4-BE49-F238E27FC236}">
                <a16:creationId xmlns:a16="http://schemas.microsoft.com/office/drawing/2014/main" xmlns="" id="{9E859C69-3BBF-428D-8DC9-326446CBD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EC22DC-8C81-4847-8B87-D91D3713AE6C}" type="slidenum">
              <a:rPr lang="pl-PL" altLang="pl-PL" smtClean="0">
                <a:latin typeface="Calibri" panose="020F0502020204030204" pitchFamily="34" charset="0"/>
              </a:rPr>
              <a:pPr/>
              <a:t>59</a:t>
            </a:fld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8437" name="Symbol zastępczy stopki 4">
            <a:extLst>
              <a:ext uri="{FF2B5EF4-FFF2-40B4-BE49-F238E27FC236}">
                <a16:creationId xmlns:a16="http://schemas.microsoft.com/office/drawing/2014/main" xmlns="" id="{E12C1EF4-5E39-4422-9DD0-C747DB32BC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797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1331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ylizowany orze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8" descr="Logo - 3109 - 1 strona.jpg">
            <a:extLst>
              <a:ext uri="{FF2B5EF4-FFF2-40B4-BE49-F238E27FC236}">
                <a16:creationId xmlns:a16="http://schemas.microsoft.com/office/drawing/2014/main" xmlns="" id="{8670A075-DD9C-4C8D-B404-F48DC4533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6">
            <a:extLst>
              <a:ext uri="{FF2B5EF4-FFF2-40B4-BE49-F238E27FC236}">
                <a16:creationId xmlns:a16="http://schemas.microsoft.com/office/drawing/2014/main" xmlns="" id="{249831B7-DD2C-4FCE-92DE-9959FCED55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13488"/>
            <a:ext cx="11858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B017021E-6217-4DAC-810C-D8FF6E6188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16938" y="836613"/>
            <a:ext cx="576262" cy="369887"/>
          </a:xfrm>
          <a:prstGeom prst="rect">
            <a:avLst/>
          </a:prstGeom>
          <a:noFill/>
          <a:ln w="9525">
            <a:solidFill>
              <a:srgbClr val="9D032A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2BE0EEF7-6FB0-4460-96F6-EF231D948263}" type="slidenum">
              <a:rPr lang="pl-PL" altLang="pl-PL" b="1" smtClean="0">
                <a:solidFill>
                  <a:srgbClr val="9D032A"/>
                </a:solidFill>
              </a:rPr>
              <a:pPr algn="ctr" eaLnBrk="1" hangingPunct="1">
                <a:defRPr/>
              </a:pPr>
              <a:t>‹#›</a:t>
            </a:fld>
            <a:endParaRPr lang="pl-PL" altLang="pl-PL" b="1">
              <a:solidFill>
                <a:srgbClr val="9D032A"/>
              </a:solidFill>
            </a:endParaRPr>
          </a:p>
        </p:txBody>
      </p:sp>
      <p:pic>
        <p:nvPicPr>
          <p:cNvPr id="5" name="Obraz 8" descr="Logo - 3109 - 1 strona.jpg">
            <a:extLst>
              <a:ext uri="{FF2B5EF4-FFF2-40B4-BE49-F238E27FC236}">
                <a16:creationId xmlns:a16="http://schemas.microsoft.com/office/drawing/2014/main" xmlns="" id="{313A49BC-2951-4A1E-8B81-ABEB611CF4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>
            <a:extLst>
              <a:ext uri="{FF2B5EF4-FFF2-40B4-BE49-F238E27FC236}">
                <a16:creationId xmlns:a16="http://schemas.microsoft.com/office/drawing/2014/main" xmlns="" id="{F0725F64-EFFE-40A0-B53F-E66CCC8F73E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55575" y="233363"/>
            <a:ext cx="98726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altLang="pl-PL"/>
          </a:p>
        </p:txBody>
      </p:sp>
      <p:pic>
        <p:nvPicPr>
          <p:cNvPr id="7" name="Obraz 12">
            <a:extLst>
              <a:ext uri="{FF2B5EF4-FFF2-40B4-BE49-F238E27FC236}">
                <a16:creationId xmlns:a16="http://schemas.microsoft.com/office/drawing/2014/main" xmlns="" id="{28D7FB53-069C-458D-AC26-75255001AA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13488"/>
            <a:ext cx="11858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54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46E444B3-0A7F-49DA-8177-BCB57597B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EB32253-F434-47FB-B01E-D003BE4A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66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16D7D13-21A8-4A06-8DFD-FE7B20CA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3AC343E-DD40-4E31-ADE9-38E5AA827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36F5204-0C16-44FA-8A40-58A5AAFD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58595B"/>
                </a:solidFill>
                <a:latin typeface="Open Sans" pitchFamily="34" charset="0"/>
              </a:defRPr>
            </a:lvl1pPr>
          </a:lstStyle>
          <a:p>
            <a:pPr>
              <a:defRPr/>
            </a:pPr>
            <a:fld id="{51B86ED2-94CB-490B-9F3B-32D8B451353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88516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866C0CA-6834-412A-9408-A17975023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75B5828-D804-42A1-B7D4-19649722E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B352EEB-E2C6-4CF1-91CD-FB18432E7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58595B"/>
                </a:solidFill>
                <a:latin typeface="Open Sans" pitchFamily="34" charset="0"/>
              </a:defRPr>
            </a:lvl1pPr>
          </a:lstStyle>
          <a:p>
            <a:pPr>
              <a:defRPr/>
            </a:pPr>
            <a:fld id="{98288D40-0D14-4B2E-9B8F-7669088409F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23090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81148E1F-D8BA-43BD-9676-A2A2EF63C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56B2E26A-D3E2-44FF-8F7D-CFF95ACA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0F7233F-0D0A-49E4-989D-92B59D97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58595B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650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A5AB1F2A-2C3E-4645-B083-3F872F58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552C9735-474C-4C2A-B339-F7AB371B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9234B8FA-F46D-46E9-A6A2-84044C6E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58595B"/>
                </a:solidFill>
                <a:latin typeface="Open Sans" pitchFamily="34" charset="0"/>
              </a:defRPr>
            </a:lvl1pPr>
          </a:lstStyle>
          <a:p>
            <a:pPr>
              <a:defRPr/>
            </a:pPr>
            <a:fld id="{DDAE7201-FAE0-49DB-96C8-30B7BBA41C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78118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ójkąt prostokątny 12">
            <a:extLst>
              <a:ext uri="{FF2B5EF4-FFF2-40B4-BE49-F238E27FC236}">
                <a16:creationId xmlns:a16="http://schemas.microsoft.com/office/drawing/2014/main" xmlns="" id="{0CB782A3-F724-4071-966B-1A40A9AD7E06}"/>
              </a:ext>
            </a:extLst>
          </p:cNvPr>
          <p:cNvSpPr/>
          <p:nvPr/>
        </p:nvSpPr>
        <p:spPr>
          <a:xfrm rot="10800000">
            <a:off x="1042988" y="-11113"/>
            <a:ext cx="8105775" cy="6869113"/>
          </a:xfrm>
          <a:custGeom>
            <a:avLst/>
            <a:gdLst>
              <a:gd name="connsiteX0" fmla="*/ 0 w 8100392"/>
              <a:gd name="connsiteY0" fmla="*/ 7256580 h 7256580"/>
              <a:gd name="connsiteX1" fmla="*/ 0 w 8100392"/>
              <a:gd name="connsiteY1" fmla="*/ 0 h 7256580"/>
              <a:gd name="connsiteX2" fmla="*/ 8100392 w 8100392"/>
              <a:gd name="connsiteY2" fmla="*/ 7256580 h 7256580"/>
              <a:gd name="connsiteX3" fmla="*/ 0 w 8100392"/>
              <a:gd name="connsiteY3" fmla="*/ 7256580 h 7256580"/>
              <a:gd name="connsiteX0" fmla="*/ 0 w 8100392"/>
              <a:gd name="connsiteY0" fmla="*/ 7256580 h 7256580"/>
              <a:gd name="connsiteX1" fmla="*/ 0 w 8100392"/>
              <a:gd name="connsiteY1" fmla="*/ 0 h 7256580"/>
              <a:gd name="connsiteX2" fmla="*/ 414867 w 8100392"/>
              <a:gd name="connsiteY2" fmla="*/ 387423 h 7256580"/>
              <a:gd name="connsiteX3" fmla="*/ 8100392 w 8100392"/>
              <a:gd name="connsiteY3" fmla="*/ 7256580 h 7256580"/>
              <a:gd name="connsiteX4" fmla="*/ 0 w 8100392"/>
              <a:gd name="connsiteY4" fmla="*/ 7256580 h 7256580"/>
              <a:gd name="connsiteX0" fmla="*/ 0 w 8100392"/>
              <a:gd name="connsiteY0" fmla="*/ 6869157 h 6869157"/>
              <a:gd name="connsiteX1" fmla="*/ 2381 w 8100392"/>
              <a:gd name="connsiteY1" fmla="*/ 721 h 6869157"/>
              <a:gd name="connsiteX2" fmla="*/ 414867 w 8100392"/>
              <a:gd name="connsiteY2" fmla="*/ 0 h 6869157"/>
              <a:gd name="connsiteX3" fmla="*/ 8100392 w 8100392"/>
              <a:gd name="connsiteY3" fmla="*/ 6869157 h 6869157"/>
              <a:gd name="connsiteX4" fmla="*/ 0 w 8100392"/>
              <a:gd name="connsiteY4" fmla="*/ 6869157 h 6869157"/>
              <a:gd name="connsiteX0" fmla="*/ 4831 w 8105223"/>
              <a:gd name="connsiteY0" fmla="*/ 6869157 h 6869157"/>
              <a:gd name="connsiteX1" fmla="*/ 68 w 8105223"/>
              <a:gd name="connsiteY1" fmla="*/ 721 h 6869157"/>
              <a:gd name="connsiteX2" fmla="*/ 419698 w 8105223"/>
              <a:gd name="connsiteY2" fmla="*/ 0 h 6869157"/>
              <a:gd name="connsiteX3" fmla="*/ 8105223 w 8105223"/>
              <a:gd name="connsiteY3" fmla="*/ 6869157 h 6869157"/>
              <a:gd name="connsiteX4" fmla="*/ 4831 w 8105223"/>
              <a:gd name="connsiteY4" fmla="*/ 6869157 h 686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5223" h="6869157">
                <a:moveTo>
                  <a:pt x="4831" y="6869157"/>
                </a:moveTo>
                <a:cubicBezTo>
                  <a:pt x="5625" y="4579678"/>
                  <a:pt x="-726" y="2290200"/>
                  <a:pt x="68" y="721"/>
                </a:cubicBezTo>
                <a:lnTo>
                  <a:pt x="419698" y="0"/>
                </a:lnTo>
                <a:lnTo>
                  <a:pt x="8105223" y="6869157"/>
                </a:lnTo>
                <a:lnTo>
                  <a:pt x="4831" y="6869157"/>
                </a:lnTo>
                <a:close/>
              </a:path>
            </a:pathLst>
          </a:custGeom>
          <a:solidFill>
            <a:srgbClr val="9D0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rgbClr val="58595B"/>
              </a:solidFill>
            </a:endParaRPr>
          </a:p>
        </p:txBody>
      </p:sp>
      <p:pic>
        <p:nvPicPr>
          <p:cNvPr id="4" name="Obraz 6">
            <a:extLst>
              <a:ext uri="{FF2B5EF4-FFF2-40B4-BE49-F238E27FC236}">
                <a16:creationId xmlns:a16="http://schemas.microsoft.com/office/drawing/2014/main" xmlns="" id="{CCC5F88B-2EF3-4126-88CA-E60C838ED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162300"/>
            <a:ext cx="1266825" cy="533400"/>
          </a:xfrm>
          <a:prstGeom prst="rect">
            <a:avLst/>
          </a:prstGeom>
          <a:solidFill>
            <a:schemeClr val="bg2"/>
          </a:solidFill>
          <a:ln w="203200" cap="sq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" name="Symbol zastępczy tekstu 10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8763" cy="6858000"/>
          </a:xfrm>
        </p:spPr>
        <p:txBody>
          <a:bodyPr lIns="540000" tIns="540000" rIns="540000" bIns="540000" anchor="ctr">
            <a:norm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rgbClr val="9D032A"/>
                </a:solidFill>
                <a:latin typeface="Neo Sans Pro" pitchFamily="34" charset="0"/>
              </a:defRPr>
            </a:lvl1pPr>
            <a:lvl2pPr marL="0" indent="0" algn="l">
              <a:spcBef>
                <a:spcPts val="0"/>
              </a:spcBef>
              <a:buNone/>
              <a:defRPr sz="1400" baseline="0">
                <a:solidFill>
                  <a:srgbClr val="9D032A"/>
                </a:solidFill>
                <a:latin typeface="Neo Sans Pro" pitchFamily="34" charset="0"/>
              </a:defRPr>
            </a:lvl2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2939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1"/>
          <p:cNvSpPr>
            <a:spLocks noGrp="1"/>
          </p:cNvSpPr>
          <p:nvPr>
            <p:ph sz="quarter" idx="10"/>
          </p:nvPr>
        </p:nvSpPr>
        <p:spPr>
          <a:xfrm>
            <a:off x="395536" y="1700808"/>
            <a:ext cx="8229600" cy="4427862"/>
          </a:xfrm>
        </p:spPr>
        <p:txBody>
          <a:bodyPr lIns="18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95536" y="471810"/>
            <a:ext cx="8229600" cy="94096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5390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zawartości 21"/>
          <p:cNvSpPr>
            <a:spLocks noGrp="1"/>
          </p:cNvSpPr>
          <p:nvPr>
            <p:ph sz="quarter" idx="10"/>
          </p:nvPr>
        </p:nvSpPr>
        <p:spPr>
          <a:xfrm>
            <a:off x="2006600" y="458670"/>
            <a:ext cx="6660000" cy="5670000"/>
          </a:xfrm>
        </p:spPr>
        <p:txBody>
          <a:bodyPr lIns="18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8164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xmlns="" id="{7DC4924D-4967-4F9B-9FE2-520DB0F3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319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0774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1810"/>
            <a:ext cx="8229600" cy="94096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1206AC5-8315-47A9-A630-9B46A554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170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78C041E-CC1A-42A3-AF73-FA9DF9BF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7FC3DAB-7CDC-4D00-88E6-6D7650BA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612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zawartości 21"/>
          <p:cNvSpPr>
            <a:spLocks noGrp="1"/>
          </p:cNvSpPr>
          <p:nvPr>
            <p:ph sz="quarter" idx="10"/>
          </p:nvPr>
        </p:nvSpPr>
        <p:spPr>
          <a:xfrm>
            <a:off x="2006600" y="458670"/>
            <a:ext cx="6660000" cy="5670000"/>
          </a:xfrm>
        </p:spPr>
        <p:txBody>
          <a:bodyPr lIns="18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701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7534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2408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1"/>
          <p:cNvSpPr>
            <a:spLocks noGrp="1"/>
          </p:cNvSpPr>
          <p:nvPr>
            <p:ph sz="quarter" idx="10"/>
          </p:nvPr>
        </p:nvSpPr>
        <p:spPr>
          <a:xfrm>
            <a:off x="395536" y="1700808"/>
            <a:ext cx="8229600" cy="4427862"/>
          </a:xfrm>
        </p:spPr>
        <p:txBody>
          <a:bodyPr lIns="18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95536" y="471810"/>
            <a:ext cx="8229600" cy="94096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285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zawartości 21"/>
          <p:cNvSpPr>
            <a:spLocks noGrp="1"/>
          </p:cNvSpPr>
          <p:nvPr>
            <p:ph sz="quarter" idx="10"/>
          </p:nvPr>
        </p:nvSpPr>
        <p:spPr>
          <a:xfrm>
            <a:off x="2006600" y="458670"/>
            <a:ext cx="6660000" cy="5670000"/>
          </a:xfrm>
        </p:spPr>
        <p:txBody>
          <a:bodyPr lIns="18000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204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7563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1810"/>
            <a:ext cx="8229600" cy="94096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9930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071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8" descr="Logo - 3109 - 1 strona.jpg">
            <a:extLst>
              <a:ext uri="{FF2B5EF4-FFF2-40B4-BE49-F238E27FC236}">
                <a16:creationId xmlns:a16="http://schemas.microsoft.com/office/drawing/2014/main" xmlns="" id="{1D567063-5EC6-4826-8EE5-1DD89A6E912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xmlns="" id="{42F812F5-E857-4E96-A62B-5D35B588F4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Symbol zastępczy tytułu 1">
            <a:extLst>
              <a:ext uri="{FF2B5EF4-FFF2-40B4-BE49-F238E27FC236}">
                <a16:creationId xmlns:a16="http://schemas.microsoft.com/office/drawing/2014/main" xmlns="" id="{D90AE31D-64ED-4D39-96AD-8A0ED67A5E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1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pic>
        <p:nvPicPr>
          <p:cNvPr id="1029" name="Obraz 6">
            <a:extLst>
              <a:ext uri="{FF2B5EF4-FFF2-40B4-BE49-F238E27FC236}">
                <a16:creationId xmlns:a16="http://schemas.microsoft.com/office/drawing/2014/main" xmlns="" id="{4BBB8228-44CA-4A40-9525-E32809217F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13488"/>
            <a:ext cx="11858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8">
            <a:extLst>
              <a:ext uri="{FF2B5EF4-FFF2-40B4-BE49-F238E27FC236}">
                <a16:creationId xmlns:a16="http://schemas.microsoft.com/office/drawing/2014/main" xmlns="" id="{E76E761A-8683-4212-9B7E-38F4819458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16938" y="836613"/>
            <a:ext cx="576262" cy="369887"/>
          </a:xfrm>
          <a:prstGeom prst="rect">
            <a:avLst/>
          </a:prstGeom>
          <a:noFill/>
          <a:ln w="9525">
            <a:solidFill>
              <a:srgbClr val="9D032A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14240E5-C9F3-4B0A-8EC6-DBE2434615C5}" type="slidenum">
              <a:rPr lang="pl-PL" altLang="pl-PL" b="1" smtClean="0">
                <a:solidFill>
                  <a:srgbClr val="9D032A"/>
                </a:solidFill>
              </a:rPr>
              <a:pPr algn="ctr" eaLnBrk="1" hangingPunct="1">
                <a:defRPr/>
              </a:pPr>
              <a:t>‹#›</a:t>
            </a:fld>
            <a:endParaRPr lang="pl-PL" altLang="pl-PL" b="1">
              <a:solidFill>
                <a:srgbClr val="9D032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94" r:id="rId1"/>
    <p:sldLayoutId id="2147489795" r:id="rId2"/>
    <p:sldLayoutId id="2147489796" r:id="rId3"/>
    <p:sldLayoutId id="2147489797" r:id="rId4"/>
    <p:sldLayoutId id="2147489798" r:id="rId5"/>
    <p:sldLayoutId id="2147489799" r:id="rId6"/>
    <p:sldLayoutId id="2147489800" r:id="rId7"/>
    <p:sldLayoutId id="2147489801" r:id="rId8"/>
    <p:sldLayoutId id="2147489802" r:id="rId9"/>
    <p:sldLayoutId id="2147489805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>
            <a:extLst>
              <a:ext uri="{FF2B5EF4-FFF2-40B4-BE49-F238E27FC236}">
                <a16:creationId xmlns:a16="http://schemas.microsoft.com/office/drawing/2014/main" xmlns="" id="{40286F43-280B-41CE-9A38-5D3442266B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1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Symbol zastępczy tekstu 2">
            <a:extLst>
              <a:ext uri="{FF2B5EF4-FFF2-40B4-BE49-F238E27FC236}">
                <a16:creationId xmlns:a16="http://schemas.microsoft.com/office/drawing/2014/main" xmlns="" id="{D114BA69-A119-4298-8DBA-1316D4CE3C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D7C8CE3-43C2-4906-902F-FD55CA7EB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58595B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0E3365C-EAFA-4ECF-BB76-F0C97DFCF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58595B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03" r:id="rId1"/>
    <p:sldLayoutId id="2147489806" r:id="rId2"/>
    <p:sldLayoutId id="2147489807" r:id="rId3"/>
    <p:sldLayoutId id="2147489808" r:id="rId4"/>
    <p:sldLayoutId id="2147489809" r:id="rId5"/>
    <p:sldLayoutId id="2147489810" r:id="rId6"/>
    <p:sldLayoutId id="2147489811" r:id="rId7"/>
    <p:sldLayoutId id="2147489812" r:id="rId8"/>
    <p:sldLayoutId id="2147489813" r:id="rId9"/>
    <p:sldLayoutId id="2147489814" r:id="rId10"/>
    <p:sldLayoutId id="2147489804" r:id="rId11"/>
    <p:sldLayoutId id="214748981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o Sans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o Sans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o Sans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o Sans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o Sans Pro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o Sans Pro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o Sans Pro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o Sans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hyperlink" Target="pliki/16_Uchwala_zarz&#261;dzenie%20druku%20kart%20do%20g&#322;osowania.pdf" TargetMode="External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eleniagora@kbw.gov.p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jelenia-gora.kbw.gov.pl/" TargetMode="External"/><Relationship Id="rId4" Type="http://schemas.openxmlformats.org/officeDocument/2006/relationships/hyperlink" Target="http://pkw.gov.pl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#_edn1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#_ednref1"/><Relationship Id="rId2" Type="http://schemas.openxmlformats.org/officeDocument/2006/relationships/hyperlink" Target="#_edn1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#_edn1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az 8" descr="Logo - 3109 - 1 strona.jpg">
            <a:extLst>
              <a:ext uri="{FF2B5EF4-FFF2-40B4-BE49-F238E27FC236}">
                <a16:creationId xmlns:a16="http://schemas.microsoft.com/office/drawing/2014/main" xmlns="" id="{83E58015-FD30-431F-8AD5-4ABF8D5D1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5" descr="Znalezione obrazy dla zapytania god&amp;lstrok;o polski">
            <a:extLst>
              <a:ext uri="{FF2B5EF4-FFF2-40B4-BE49-F238E27FC236}">
                <a16:creationId xmlns:a16="http://schemas.microsoft.com/office/drawing/2014/main" xmlns="" id="{B178BE29-BF6F-442A-972B-898C691DA4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433388"/>
            <a:ext cx="771525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D01917D6-D576-4543-93DF-F9A5637FFE2B}"/>
              </a:ext>
            </a:extLst>
          </p:cNvPr>
          <p:cNvSpPr txBox="1"/>
          <p:nvPr/>
        </p:nvSpPr>
        <p:spPr>
          <a:xfrm>
            <a:off x="927100" y="1708381"/>
            <a:ext cx="6479704" cy="182357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0" h="50800" prst="coolSlant"/>
            <a:bevelB prst="relaxedInset"/>
          </a:sp3d>
        </p:spPr>
        <p:txBody>
          <a:bodyPr>
            <a:spAutoFit/>
            <a:sp3d>
              <a:bevelT w="88900" h="1905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71450" algn="l"/>
                <a:tab pos="266700" algn="l"/>
              </a:tabLst>
              <a:defRPr/>
            </a:pPr>
            <a:r>
              <a:rPr lang="pl-PL" sz="4000" b="1" dirty="0">
                <a:solidFill>
                  <a:srgbClr val="9D032A"/>
                </a:solidFill>
                <a:cs typeface="Arial" panose="020B0604020202020204" pitchFamily="34" charset="0"/>
              </a:rPr>
              <a:t>WYBORY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171450" algn="l"/>
                <a:tab pos="266700" algn="l"/>
              </a:tabLst>
              <a:defRPr/>
            </a:pPr>
            <a:r>
              <a:rPr lang="pl-PL" sz="4000" b="1" dirty="0">
                <a:solidFill>
                  <a:srgbClr val="9D032A"/>
                </a:solidFill>
                <a:cs typeface="Arial" panose="020B0604020202020204" pitchFamily="34" charset="0"/>
              </a:rPr>
              <a:t>UZUPEŁNIAJĄCE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050" b="1" dirty="0">
              <a:solidFill>
                <a:srgbClr val="9D032A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solidFill>
                  <a:srgbClr val="9D032A"/>
                </a:solidFill>
                <a:cs typeface="Arial" panose="020B0604020202020204" pitchFamily="34" charset="0"/>
              </a:rPr>
              <a:t>W TOKU KADENCJI 2018 - 2023 </a:t>
            </a:r>
            <a:endParaRPr lang="pl-PL" sz="2000" b="1" i="1" dirty="0">
              <a:solidFill>
                <a:srgbClr val="9D032A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Obraz 6">
            <a:extLst>
              <a:ext uri="{FF2B5EF4-FFF2-40B4-BE49-F238E27FC236}">
                <a16:creationId xmlns:a16="http://schemas.microsoft.com/office/drawing/2014/main" xmlns="" id="{F3C0BF14-8CDD-4675-863D-6E0702658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6316663"/>
            <a:ext cx="11858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Prostokąt 2">
            <a:extLst>
              <a:ext uri="{FF2B5EF4-FFF2-40B4-BE49-F238E27FC236}">
                <a16:creationId xmlns:a16="http://schemas.microsoft.com/office/drawing/2014/main" xmlns="" id="{2EA02B5F-A307-4CC0-A42E-BF4298966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6083300"/>
            <a:ext cx="64817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9D0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Opracowanie: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500">
              <a:solidFill>
                <a:srgbClr val="9D03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solidFill>
                  <a:srgbClr val="9D0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Krajowe Biuro Wyborcze </a:t>
            </a:r>
          </a:p>
        </p:txBody>
      </p:sp>
      <p:sp>
        <p:nvSpPr>
          <p:cNvPr id="15367" name="pole tekstowe 3">
            <a:extLst>
              <a:ext uri="{FF2B5EF4-FFF2-40B4-BE49-F238E27FC236}">
                <a16:creationId xmlns:a16="http://schemas.microsoft.com/office/drawing/2014/main" xmlns="" id="{464F92CF-E442-4B4F-8AB5-4C368E0A4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3789363"/>
            <a:ext cx="85010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Szkolenie członków obwodowych komisji </a:t>
            </a:r>
            <a:r>
              <a:rPr lang="pl-PL" altLang="pl-PL" b="1" dirty="0" smtClean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wyborczych</a:t>
            </a:r>
            <a:endParaRPr lang="pl-PL" altLang="pl-PL" b="1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Łącznik prostoliniowy 5">
            <a:extLst>
              <a:ext uri="{FF2B5EF4-FFF2-40B4-BE49-F238E27FC236}">
                <a16:creationId xmlns:a16="http://schemas.microsoft.com/office/drawing/2014/main" xmlns="" id="{1FCB5E0D-7428-42DE-A95D-EA18773AE55A}"/>
              </a:ext>
            </a:extLst>
          </p:cNvPr>
          <p:cNvCxnSpPr/>
          <p:nvPr/>
        </p:nvCxnSpPr>
        <p:spPr>
          <a:xfrm>
            <a:off x="395288" y="3644900"/>
            <a:ext cx="842486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ole tekstowe 1">
            <a:extLst>
              <a:ext uri="{FF2B5EF4-FFF2-40B4-BE49-F238E27FC236}">
                <a16:creationId xmlns:a16="http://schemas.microsoft.com/office/drawing/2014/main" xmlns="" id="{A6E77197-7510-4572-AEEF-87C73B78C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08000"/>
            <a:ext cx="453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MĘŻOWIE ZAUFANIA</a:t>
            </a:r>
          </a:p>
        </p:txBody>
      </p:sp>
      <p:pic>
        <p:nvPicPr>
          <p:cNvPr id="26627" name="Picture 4" descr="MC900431615[1]">
            <a:extLst>
              <a:ext uri="{FF2B5EF4-FFF2-40B4-BE49-F238E27FC236}">
                <a16:creationId xmlns:a16="http://schemas.microsoft.com/office/drawing/2014/main" xmlns="" id="{5BCD697F-5CED-4861-9C81-9B994328C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1671638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nak zakazu 3">
            <a:extLst>
              <a:ext uri="{FF2B5EF4-FFF2-40B4-BE49-F238E27FC236}">
                <a16:creationId xmlns:a16="http://schemas.microsoft.com/office/drawing/2014/main" xmlns="" id="{3D619DBD-95EA-4F86-B7C8-24660AB8FC2B}"/>
              </a:ext>
            </a:extLst>
          </p:cNvPr>
          <p:cNvSpPr/>
          <p:nvPr/>
        </p:nvSpPr>
        <p:spPr>
          <a:xfrm>
            <a:off x="539552" y="1340768"/>
            <a:ext cx="1152128" cy="1224136"/>
          </a:xfrm>
          <a:prstGeom prst="noSmoking">
            <a:avLst>
              <a:gd name="adj" fmla="val 4308"/>
            </a:avLst>
          </a:prstGeom>
          <a:solidFill>
            <a:srgbClr val="FF0000"/>
          </a:solidFill>
          <a:ln w="25400" cmpd="sng">
            <a:solidFill>
              <a:srgbClr val="502604">
                <a:alpha val="70000"/>
              </a:srgbClr>
            </a:solidFill>
          </a:ln>
          <a:effectLst>
            <a:outerShdw blurRad="596900" dist="88900" sx="106000" sy="106000" algn="ctr" rotWithShape="0">
              <a:schemeClr val="bg2">
                <a:lumMod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 prstMaterial="flat">
            <a:bevelT w="342900" prst="coolSlant"/>
            <a:extrusionClr>
              <a:schemeClr val="accent6">
                <a:lumMod val="75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7" name="Rectangle 1">
            <a:extLst>
              <a:ext uri="{FF2B5EF4-FFF2-40B4-BE49-F238E27FC236}">
                <a16:creationId xmlns:a16="http://schemas.microsoft.com/office/drawing/2014/main" xmlns="" id="{7BA4E187-B854-4C42-90B6-AE5B98273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981075"/>
            <a:ext cx="5040313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l-PL" altLang="pl-PL" sz="2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Mężem zaufania nie może być:</a:t>
            </a:r>
          </a:p>
          <a:p>
            <a:pPr algn="just">
              <a:defRPr/>
            </a:pPr>
            <a:endParaRPr lang="pl-PL" altLang="pl-PL" sz="1050" dirty="0">
              <a:latin typeface="Franklin Gothic Book" panose="020B0503020102020204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pl-PL" altLang="pl-PL" sz="2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kandydat w wyborach;</a:t>
            </a:r>
            <a:endParaRPr lang="pl-PL" altLang="pl-PL" sz="2000" dirty="0">
              <a:latin typeface="Franklin Gothic Book" panose="020B0503020102020204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pl-PL" altLang="pl-PL" sz="2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komisarz wyborczy;</a:t>
            </a:r>
            <a:endParaRPr lang="pl-PL" altLang="pl-PL" sz="2000" dirty="0">
              <a:latin typeface="Franklin Gothic Book" panose="020B0503020102020204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pl-PL" altLang="pl-PL" sz="2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pełnomocnik wyborczy;</a:t>
            </a:r>
            <a:endParaRPr lang="pl-PL" altLang="pl-PL" sz="2000" dirty="0">
              <a:latin typeface="Franklin Gothic Book" panose="020B0503020102020204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pl-PL" altLang="pl-PL" sz="2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pełnomocnik finansowy;</a:t>
            </a:r>
            <a:endParaRPr lang="pl-PL" altLang="pl-PL" sz="2000" dirty="0">
              <a:latin typeface="Franklin Gothic Book" panose="020B0503020102020204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pl-PL" altLang="pl-PL" sz="2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urzędnik wyborczy;</a:t>
            </a:r>
            <a:endParaRPr lang="pl-PL" altLang="pl-PL" sz="2000" dirty="0">
              <a:latin typeface="Franklin Gothic Book" panose="020B0503020102020204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pl-PL" altLang="pl-PL" sz="2000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członek komisji wyborczej. </a:t>
            </a:r>
            <a:endParaRPr lang="pl-PL" altLang="pl-PL" sz="2000" dirty="0">
              <a:latin typeface="Franklin Gothic Book" panose="020B0503020102020204" pitchFamily="34" charset="0"/>
            </a:endParaRPr>
          </a:p>
        </p:txBody>
      </p:sp>
      <p:sp>
        <p:nvSpPr>
          <p:cNvPr id="26632" name="Rectangle 1">
            <a:extLst>
              <a:ext uri="{FF2B5EF4-FFF2-40B4-BE49-F238E27FC236}">
                <a16:creationId xmlns:a16="http://schemas.microsoft.com/office/drawing/2014/main" xmlns="" id="{CA78CC35-C668-496D-A4DD-DB5CB40FE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3429000"/>
            <a:ext cx="8713788" cy="2032000"/>
          </a:xfrm>
          <a:prstGeom prst="rect">
            <a:avLst/>
          </a:prstGeom>
          <a:noFill/>
          <a:ln w="9525">
            <a:solidFill>
              <a:srgbClr val="9018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u="sng" dirty="0">
                <a:solidFill>
                  <a:srgbClr val="9D032A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Mężowie zaufania nie mogą </a:t>
            </a:r>
            <a:endParaRPr lang="pl-PL" altLang="pl-PL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arenR"/>
            </a:pPr>
            <a:r>
              <a:rPr lang="pl-PL" altLang="pl-PL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wykonywać </a:t>
            </a:r>
            <a:r>
              <a:rPr lang="pl-PL" alt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żadnych czynności członka komisji;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arenR"/>
            </a:pPr>
            <a:r>
              <a:rPr lang="pl-PL" altLang="pl-PL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pomagać </a:t>
            </a:r>
            <a:r>
              <a:rPr lang="pl-PL" alt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wyborcom w głosowaniu ani udzielać im wyjaśnień;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arenR"/>
            </a:pPr>
            <a:r>
              <a:rPr lang="pl-PL" altLang="pl-PL" sz="180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liczyć</a:t>
            </a:r>
            <a:r>
              <a:rPr lang="pl-PL" alt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ani przeglądać kart do głosowania przed rozpoczęciem głosowania, </a:t>
            </a:r>
            <a:br>
              <a:rPr lang="pl-PL" alt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altLang="pl-PL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trakcie głosowania i po jego zakończeniu, tj. nie mogą mieć żadnego kontaktu fizycznego z kartami do głosowania – nie mogą dotykać kart – w żadnym momencie;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4325859D-84A8-48C1-B641-F9E46B68E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5589588"/>
            <a:ext cx="8713788" cy="708025"/>
          </a:xfrm>
          <a:prstGeom prst="rect">
            <a:avLst/>
          </a:prstGeom>
          <a:solidFill>
            <a:srgbClr val="9D032A"/>
          </a:solidFill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altLang="pl-PL" sz="2000" b="1" dirty="0">
                <a:solidFill>
                  <a:schemeClr val="bg1"/>
                </a:solidFill>
                <a:latin typeface="Franklin Gothic Book" panose="020B0503020102020204" pitchFamily="34" charset="0"/>
                <a:ea typeface="SimSun" pitchFamily="2" charset="-122"/>
                <a:cs typeface="Arial" pitchFamily="34" charset="0"/>
              </a:rPr>
              <a:t>Niedopuszczalne jest utrudnianie przez członków komisji obwodowej obserwacji mężom zaufania wszystkich wykonywanych czynności. </a:t>
            </a:r>
            <a:endParaRPr lang="pl-PL" altLang="pl-PL" sz="2000" b="1" dirty="0">
              <a:solidFill>
                <a:schemeClr val="bg1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Prostokąt 3">
            <a:extLst>
              <a:ext uri="{FF2B5EF4-FFF2-40B4-BE49-F238E27FC236}">
                <a16:creationId xmlns="" xmlns:a16="http://schemas.microsoft.com/office/drawing/2014/main" id="{A2642B38-C400-427D-AC52-CB843A566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1052513"/>
            <a:ext cx="84963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Jeśli aplikacja nie sygnalizowała błędów lub zostały one usunięte,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drukowany jest projekt protokołu </a:t>
            </a:r>
            <a:r>
              <a:rPr lang="pl-PL" altLang="pl-PL" sz="1800" b="1" dirty="0">
                <a:latin typeface="Arial" panose="020B0604020202020204" pitchFamily="34" charset="0"/>
              </a:rPr>
              <a:t>głosowania.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Awaria drukarki lub inne przeszkody w wydrukowaniu projektu protokołu nie zwalniają komisji posiadającej obsługę informatyczną z obowiązku wprowadzenia do aplikacji danych ze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sporządzonego </a:t>
            </a:r>
            <a:r>
              <a:rPr lang="pl-PL" altLang="pl-PL" sz="1800" b="1" dirty="0">
                <a:latin typeface="Arial" panose="020B0604020202020204" pitchFamily="34" charset="0"/>
              </a:rPr>
              <a:t>ręcznie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projektu protokołu </a:t>
            </a:r>
            <a:r>
              <a:rPr lang="pl-PL" altLang="pl-PL" sz="1800" b="1" dirty="0">
                <a:latin typeface="Arial" panose="020B0604020202020204" pitchFamily="34" charset="0"/>
              </a:rPr>
              <a:t>głosowania.</a:t>
            </a:r>
          </a:p>
        </p:txBody>
      </p:sp>
      <p:sp>
        <p:nvSpPr>
          <p:cNvPr id="121859" name="pole tekstowe 4">
            <a:extLst>
              <a:ext uri="{FF2B5EF4-FFF2-40B4-BE49-F238E27FC236}">
                <a16:creationId xmlns="" xmlns:a16="http://schemas.microsoft.com/office/drawing/2014/main" id="{92060493-1FE8-4976-9ECA-39171F36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3271838"/>
            <a:ext cx="87122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u="sng">
                <a:solidFill>
                  <a:srgbClr val="FF0000"/>
                </a:solidFill>
                <a:latin typeface="Arial Black" panose="020B0A04020102020204" pitchFamily="34" charset="0"/>
              </a:rPr>
              <a:t>Należy pamiętać, że sygnalizowanie przez system informatyczny: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  <a:latin typeface="Arial Black" panose="020B0A04020102020204" pitchFamily="34" charset="0"/>
              </a:rPr>
              <a:t>BŁĘDU</a:t>
            </a:r>
            <a:r>
              <a:rPr lang="pl-PL" altLang="pl-PL" sz="1800" b="1">
                <a:latin typeface="Arial" panose="020B0604020202020204" pitchFamily="34" charset="0"/>
              </a:rPr>
              <a:t> – uniemożliwia wydrukowanie protokołu bez uprzedniego skorygowania danych zgodnie ze stanem faktycznym,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70C0"/>
                </a:solidFill>
                <a:latin typeface="Arial Black" panose="020B0A04020102020204" pitchFamily="34" charset="0"/>
              </a:rPr>
              <a:t>OSTRZEŻENIA</a:t>
            </a:r>
            <a:r>
              <a:rPr lang="pl-PL" altLang="pl-PL" sz="1800" b="1">
                <a:latin typeface="Arial" panose="020B0604020202020204" pitchFamily="34" charset="0"/>
              </a:rPr>
              <a:t> – umożliwia wydrukowanie protokołu, jednak czynność to </a:t>
            </a:r>
            <a:r>
              <a:rPr lang="pl-PL" altLang="pl-PL" sz="1800" b="1" u="sng">
                <a:latin typeface="Arial Black" panose="020B0A04020102020204" pitchFamily="34" charset="0"/>
              </a:rPr>
              <a:t>musi</a:t>
            </a:r>
            <a:r>
              <a:rPr lang="pl-PL" altLang="pl-PL" sz="1800" b="1">
                <a:latin typeface="Arial" panose="020B0604020202020204" pitchFamily="34" charset="0"/>
              </a:rPr>
              <a:t> być poprzedzona analizą poprawności sporządzenia projektu protokołu głosowania. Jeśli dane wprowadzone do projektu (i zarazem do systemu) są zgodne ze stanem faktycznym, należy przyczynę niezgodności danych wpisać do RAPORTU OSTRZEŻEŃ.</a:t>
            </a:r>
          </a:p>
        </p:txBody>
      </p:sp>
      <p:sp>
        <p:nvSpPr>
          <p:cNvPr id="121860" name="Prostokąt 3">
            <a:extLst>
              <a:ext uri="{FF2B5EF4-FFF2-40B4-BE49-F238E27FC236}">
                <a16:creationId xmlns="" xmlns:a16="http://schemas.microsoft.com/office/drawing/2014/main" id="{D9F8A2CA-D293-44D6-8D98-A2C788E18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65138"/>
            <a:ext cx="4681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SPORZĄDZENIE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PROTOKOŁU </a:t>
            </a:r>
            <a:endParaRPr lang="pl-PL" altLang="pl-PL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>
            <a:extLst>
              <a:ext uri="{FF2B5EF4-FFF2-40B4-BE49-F238E27FC236}">
                <a16:creationId xmlns="" xmlns:a16="http://schemas.microsoft.com/office/drawing/2014/main" id="{5300B9CC-7CAD-4C59-976F-C28BD7C3F801}"/>
              </a:ext>
            </a:extLst>
          </p:cNvPr>
          <p:cNvSpPr/>
          <p:nvPr/>
        </p:nvSpPr>
        <p:spPr>
          <a:xfrm>
            <a:off x="401638" y="3860800"/>
            <a:ext cx="8137525" cy="1584325"/>
          </a:xfrm>
          <a:prstGeom prst="roundRect">
            <a:avLst/>
          </a:prstGeom>
          <a:solidFill>
            <a:srgbClr val="9D032A"/>
          </a:solidFill>
          <a:ln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2883" name="Prostokąt 1">
            <a:extLst>
              <a:ext uri="{FF2B5EF4-FFF2-40B4-BE49-F238E27FC236}">
                <a16:creationId xmlns="" xmlns:a16="http://schemas.microsoft.com/office/drawing/2014/main" id="{CC381656-6774-4A2F-B536-35EE2BF79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12875"/>
            <a:ext cx="80914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Komisja </a:t>
            </a:r>
            <a:r>
              <a:rPr lang="pl-PL" altLang="pl-PL" sz="1800" b="1" u="sng" dirty="0">
                <a:latin typeface="Arial" panose="020B0604020202020204" pitchFamily="34" charset="0"/>
              </a:rPr>
              <a:t>bezwzględnie</a:t>
            </a:r>
            <a:r>
              <a:rPr lang="pl-PL" altLang="pl-PL" sz="1800" b="1" dirty="0">
                <a:latin typeface="Arial" panose="020B0604020202020204" pitchFamily="34" charset="0"/>
              </a:rPr>
              <a:t> zobowiązana jest sprawdzić zgodność danych z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wydrukowanego protokołu </a:t>
            </a:r>
            <a:r>
              <a:rPr lang="pl-PL" altLang="pl-PL" sz="1800" b="1" dirty="0">
                <a:latin typeface="Arial" panose="020B0604020202020204" pitchFamily="34" charset="0"/>
              </a:rPr>
              <a:t>z ustalonymi wynikami głosowania.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Sprawdzenia dokonuje się poprzez odczytanie na głos danych z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wydrukowanego projektu protokołu </a:t>
            </a:r>
            <a:r>
              <a:rPr lang="pl-PL" altLang="pl-PL" sz="1800" b="1" dirty="0">
                <a:latin typeface="Arial" panose="020B0604020202020204" pitchFamily="34" charset="0"/>
              </a:rPr>
              <a:t>i porównanie ich z danymi z ręcznie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sporządzonego projektu protokołu przekazanego </a:t>
            </a:r>
            <a:r>
              <a:rPr lang="pl-PL" altLang="pl-PL" sz="1800" b="1" dirty="0">
                <a:latin typeface="Arial" panose="020B0604020202020204" pitchFamily="34" charset="0"/>
              </a:rPr>
              <a:t>osobie odpowiedzialnej za obsługę informatyczną komisji. </a:t>
            </a:r>
          </a:p>
        </p:txBody>
      </p:sp>
      <p:sp>
        <p:nvSpPr>
          <p:cNvPr id="122884" name="pole tekstowe 3">
            <a:extLst>
              <a:ext uri="{FF2B5EF4-FFF2-40B4-BE49-F238E27FC236}">
                <a16:creationId xmlns="" xmlns:a16="http://schemas.microsoft.com/office/drawing/2014/main" id="{235B732A-F4DA-436D-95FE-9A3788F1A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3860800"/>
            <a:ext cx="76882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UWAGA: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Analiza przyczyn wniesienia przez wyborców protestów wyborczych wskazuje, że częstym błędem komisji jest błędne wpisanie liczby otrzymanych głosów, przez różnych</a:t>
            </a:r>
            <a:r>
              <a:rPr lang="pl-PL" altLang="pl-PL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kandydatów.</a:t>
            </a:r>
            <a:endParaRPr lang="pl-PL" altLang="pl-PL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885" name="Prostokąt 3">
            <a:extLst>
              <a:ext uri="{FF2B5EF4-FFF2-40B4-BE49-F238E27FC236}">
                <a16:creationId xmlns="" xmlns:a16="http://schemas.microsoft.com/office/drawing/2014/main" id="{EA5A7774-8ADE-4A97-A964-C82B54D05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65138"/>
            <a:ext cx="4681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SPORZĄDZENIE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PROTOKOŁU </a:t>
            </a:r>
            <a:endParaRPr lang="pl-PL" altLang="pl-PL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rostokąt 1">
            <a:extLst>
              <a:ext uri="{FF2B5EF4-FFF2-40B4-BE49-F238E27FC236}">
                <a16:creationId xmlns="" xmlns:a16="http://schemas.microsoft.com/office/drawing/2014/main" id="{E3A5E071-58DD-4CE3-96E8-EB47B3078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491456"/>
            <a:ext cx="8785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W przypadku wydrukowania z aplikacji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protokołu </a:t>
            </a:r>
            <a:r>
              <a:rPr lang="pl-PL" altLang="pl-PL" sz="2000" b="1" dirty="0">
                <a:latin typeface="Arial" panose="020B0604020202020204" pitchFamily="34" charset="0"/>
              </a:rPr>
              <a:t>głosowania jakakolwiek zmiana dokonana w protokole powoduje konieczność ponownego </a:t>
            </a:r>
            <a:r>
              <a:rPr lang="pl-PL" altLang="pl-PL" sz="2000" b="1" dirty="0" smtClean="0">
                <a:latin typeface="Arial Black" panose="020B0A04020102020204" pitchFamily="34" charset="0"/>
              </a:rPr>
              <a:t>wydrukowania </a:t>
            </a:r>
            <a:r>
              <a:rPr lang="pl-PL" altLang="pl-PL" sz="2000" b="1" dirty="0">
                <a:latin typeface="Arial Black" panose="020B0A04020102020204" pitchFamily="34" charset="0"/>
              </a:rPr>
              <a:t>tego protokołu</a:t>
            </a:r>
            <a:r>
              <a:rPr lang="pl-PL" altLang="pl-PL" sz="20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3908" name="Prostokąt 7">
            <a:extLst>
              <a:ext uri="{FF2B5EF4-FFF2-40B4-BE49-F238E27FC236}">
                <a16:creationId xmlns="" xmlns:a16="http://schemas.microsoft.com/office/drawing/2014/main" id="{F4E87ABC-1E40-4EAE-9400-E5E137EE0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212976"/>
            <a:ext cx="88630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Wydrukowany protokół </a:t>
            </a:r>
            <a:r>
              <a:rPr lang="pl-PL" altLang="pl-PL" sz="2000" b="1" dirty="0">
                <a:latin typeface="Arial" panose="020B0604020202020204" pitchFamily="34" charset="0"/>
              </a:rPr>
              <a:t>głosowania w obwodzie, </a:t>
            </a:r>
            <a:r>
              <a:rPr lang="pl-PL" altLang="pl-PL" sz="2000" b="1" dirty="0">
                <a:latin typeface="Arial Black" panose="020B0A04020102020204" pitchFamily="34" charset="0"/>
              </a:rPr>
              <a:t>w dwóch egzemplarzach</a:t>
            </a:r>
            <a:r>
              <a:rPr lang="pl-PL" altLang="pl-PL" sz="2000" b="1" dirty="0">
                <a:latin typeface="Arial" panose="020B0604020202020204" pitchFamily="34" charset="0"/>
              </a:rPr>
              <a:t>, podpisują wszyscy członkowie komisji obecni przy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jego </a:t>
            </a:r>
            <a:r>
              <a:rPr lang="pl-PL" altLang="pl-PL" sz="2000" b="1" dirty="0">
                <a:latin typeface="Arial" panose="020B0604020202020204" pitchFamily="34" charset="0"/>
              </a:rPr>
              <a:t>sporządzeniu, </a:t>
            </a:r>
            <a:r>
              <a:rPr lang="pl-PL" altLang="pl-PL" sz="2000" b="1" u="sng" dirty="0">
                <a:latin typeface="Arial" panose="020B0604020202020204" pitchFamily="34" charset="0"/>
              </a:rPr>
              <a:t>także ci, którzy wnieśli do nich uwagi</a:t>
            </a:r>
            <a:r>
              <a:rPr lang="pl-PL" altLang="pl-PL" sz="2000" b="1" dirty="0" smtClean="0">
                <a:latin typeface="Arial" panose="020B06040202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Protokół </a:t>
            </a:r>
            <a:r>
              <a:rPr lang="pl-PL" altLang="pl-PL" sz="2000" b="1" dirty="0">
                <a:latin typeface="Arial" panose="020B0604020202020204" pitchFamily="34" charset="0"/>
              </a:rPr>
              <a:t>opatruje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się </a:t>
            </a:r>
            <a:r>
              <a:rPr lang="pl-PL" altLang="pl-PL" sz="2000" b="1" dirty="0">
                <a:latin typeface="Arial" panose="020B0604020202020204" pitchFamily="34" charset="0"/>
              </a:rPr>
              <a:t>pieczęcią komisji.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u="sng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u="sng" dirty="0" smtClean="0">
                <a:latin typeface="Arial" panose="020B0604020202020204" pitchFamily="34" charset="0"/>
              </a:rPr>
              <a:t>Wszyscy </a:t>
            </a:r>
            <a:r>
              <a:rPr lang="pl-PL" altLang="pl-PL" sz="2000" b="1" u="sng" dirty="0">
                <a:latin typeface="Arial" panose="020B0604020202020204" pitchFamily="34" charset="0"/>
              </a:rPr>
              <a:t>członkowie komisji obecni przy sporządzeniu </a:t>
            </a:r>
            <a:r>
              <a:rPr lang="pl-PL" altLang="pl-PL" sz="2000" b="1" u="sng" dirty="0" smtClean="0">
                <a:latin typeface="Arial" panose="020B0604020202020204" pitchFamily="34" charset="0"/>
              </a:rPr>
              <a:t>protokołu parafują </a:t>
            </a:r>
            <a:r>
              <a:rPr lang="pl-PL" altLang="pl-PL" sz="2000" b="1" u="sng" dirty="0">
                <a:latin typeface="Arial" panose="020B0604020202020204" pitchFamily="34" charset="0"/>
              </a:rPr>
              <a:t>wszystkie strony każdego </a:t>
            </a:r>
            <a:r>
              <a:rPr lang="pl-PL" altLang="pl-PL" sz="2000" b="1" u="sng" dirty="0" smtClean="0">
                <a:latin typeface="Arial" panose="020B0604020202020204" pitchFamily="34" charset="0"/>
              </a:rPr>
              <a:t>protokołu (oprócz ostatniej zawierającej podpisy członków komisji i opatrywanej pieczęcią). </a:t>
            </a:r>
            <a:endParaRPr lang="pl-PL" altLang="pl-PL" sz="2000" b="1" u="sng" dirty="0">
              <a:latin typeface="Arial" panose="020B0604020202020204" pitchFamily="34" charset="0"/>
            </a:endParaRPr>
          </a:p>
        </p:txBody>
      </p:sp>
      <p:sp>
        <p:nvSpPr>
          <p:cNvPr id="123909" name="Prostokąt 3">
            <a:extLst>
              <a:ext uri="{FF2B5EF4-FFF2-40B4-BE49-F238E27FC236}">
                <a16:creationId xmlns="" xmlns:a16="http://schemas.microsoft.com/office/drawing/2014/main" id="{FF6A4759-C162-451C-9EC4-0E210F5F7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65138"/>
            <a:ext cx="4681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SPORZĄDZENIE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PROTOKOŁU </a:t>
            </a:r>
            <a:endParaRPr lang="pl-PL" altLang="pl-PL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Obraz 4">
            <a:extLst>
              <a:ext uri="{FF2B5EF4-FFF2-40B4-BE49-F238E27FC236}">
                <a16:creationId xmlns="" xmlns:a16="http://schemas.microsoft.com/office/drawing/2014/main" id="{BAEA7D5A-0067-4777-9808-1D8F4258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33600"/>
            <a:ext cx="70929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Prostokąt 3">
            <a:extLst>
              <a:ext uri="{FF2B5EF4-FFF2-40B4-BE49-F238E27FC236}">
                <a16:creationId xmlns="" xmlns:a16="http://schemas.microsoft.com/office/drawing/2014/main" id="{6DC84357-516F-47A4-8CD5-4B10FC85A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65138"/>
            <a:ext cx="4681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SPORZĄDZENIE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PROTOKOŁU </a:t>
            </a:r>
            <a:endParaRPr lang="pl-PL" altLang="pl-PL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9F0AC66D-2A07-4C92-9C03-BB8CFCE0A6D0}"/>
              </a:ext>
            </a:extLst>
          </p:cNvPr>
          <p:cNvSpPr txBox="1"/>
          <p:nvPr/>
        </p:nvSpPr>
        <p:spPr>
          <a:xfrm>
            <a:off x="26988" y="981075"/>
            <a:ext cx="8567737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u="sng" dirty="0"/>
              <a:t>Należy uważać, by parafy członków komisji nie były umieszczane na kodzie symbolu systemu informatycznego.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Należy sprawdzić, czy wszystkie strony protokołów zawierają ten sam unikatowy kod protokołu.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Należy sprawdzić, czy protokół jest kompletny tj. czy zawiera wszystkie strony.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Należy sprawdzić, czy protokół podpisali wszyscy członkowie komisji obecni przy tej czynności. Czy umieszczono parafy wszystkich członków komisji na każdej stronie protokołu.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Należy sprawdzić, czy do protokołu dołączono wszystkie załączniki wynikające z wpisów w poz. 17-20 protokołu.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Należy sprawdzić, czy protokół został opatrzony pieczęcią obwodowej komisji </a:t>
            </a:r>
            <a:r>
              <a:rPr lang="pl-PL" b="1" dirty="0" smtClean="0"/>
              <a:t>wyborczej</a:t>
            </a:r>
            <a:r>
              <a:rPr lang="pl-PL" b="1" dirty="0" smtClean="0">
                <a:latin typeface="Arial Black" panose="020B0A04020102020204" pitchFamily="34" charset="0"/>
              </a:rPr>
              <a:t>.</a:t>
            </a:r>
            <a:endParaRPr lang="pl-PL" b="1" dirty="0">
              <a:latin typeface="Arial Black" panose="020B0A04020102020204" pitchFamily="34" charset="0"/>
            </a:endParaRPr>
          </a:p>
          <a:p>
            <a:pPr>
              <a:defRPr/>
            </a:pPr>
            <a:endParaRPr lang="pl-PL" b="1" dirty="0"/>
          </a:p>
        </p:txBody>
      </p: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891F5510-724B-44BE-8D2B-BD369AA4F46B}"/>
              </a:ext>
            </a:extLst>
          </p:cNvPr>
          <p:cNvSpPr/>
          <p:nvPr/>
        </p:nvSpPr>
        <p:spPr>
          <a:xfrm>
            <a:off x="3851275" y="2963863"/>
            <a:ext cx="3889375" cy="2159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4934" name="pole tekstowe 2">
            <a:extLst>
              <a:ext uri="{FF2B5EF4-FFF2-40B4-BE49-F238E27FC236}">
                <a16:creationId xmlns="" xmlns:a16="http://schemas.microsoft.com/office/drawing/2014/main" id="{832DC0F0-DADF-4EE4-AE4A-64B6D9685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44" y="2492896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  <a:latin typeface="Arial" panose="020B0604020202020204" pitchFamily="34" charset="0"/>
              </a:rPr>
              <a:t>Przykład</a:t>
            </a:r>
          </a:p>
        </p:txBody>
      </p:sp>
      <p:cxnSp>
        <p:nvCxnSpPr>
          <p:cNvPr id="12" name="Łącznik łamany 11">
            <a:extLst>
              <a:ext uri="{FF2B5EF4-FFF2-40B4-BE49-F238E27FC236}">
                <a16:creationId xmlns="" xmlns:a16="http://schemas.microsoft.com/office/drawing/2014/main" id="{B3CD1065-EDFE-4BB6-B4F1-BB5AE018B602}"/>
              </a:ext>
            </a:extLst>
          </p:cNvPr>
          <p:cNvCxnSpPr/>
          <p:nvPr/>
        </p:nvCxnSpPr>
        <p:spPr>
          <a:xfrm>
            <a:off x="1970088" y="2709863"/>
            <a:ext cx="1152525" cy="411162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5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Prostokąt 3">
            <a:extLst>
              <a:ext uri="{FF2B5EF4-FFF2-40B4-BE49-F238E27FC236}">
                <a16:creationId xmlns="" xmlns:a16="http://schemas.microsoft.com/office/drawing/2014/main" id="{223739BF-51B2-4672-81E5-1F53BA7EC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65138"/>
            <a:ext cx="6624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PRZESŁANIE DANYCH Z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PROTOKOŁU </a:t>
            </a:r>
            <a:endParaRPr lang="pl-PL" altLang="pl-PL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DO SYSTEMU INFORMATYCZNEGO WOW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F2B9D937-D169-448C-A842-FFAF802B728C}"/>
              </a:ext>
            </a:extLst>
          </p:cNvPr>
          <p:cNvSpPr txBox="1"/>
          <p:nvPr/>
        </p:nvSpPr>
        <p:spPr>
          <a:xfrm>
            <a:off x="138113" y="1192213"/>
            <a:ext cx="820896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/>
              <a:t>UWAGA!!!</a:t>
            </a:r>
          </a:p>
          <a:p>
            <a:pPr>
              <a:defRPr/>
            </a:pPr>
            <a:endParaRPr lang="pl-PL" sz="1000" b="1" dirty="0"/>
          </a:p>
          <a:p>
            <a:pPr>
              <a:defRPr/>
            </a:pPr>
            <a:r>
              <a:rPr lang="pl-PL" b="1" dirty="0"/>
              <a:t>Czynność ta może być wykonana dopiero po uprzednim:</a:t>
            </a:r>
          </a:p>
          <a:p>
            <a:pPr>
              <a:defRPr/>
            </a:pPr>
            <a:endParaRPr lang="pl-PL" sz="10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wydrukowaniu prawidłowo </a:t>
            </a:r>
            <a:r>
              <a:rPr lang="pl-PL" b="1" dirty="0" smtClean="0"/>
              <a:t>sporządzonego protokołu </a:t>
            </a:r>
            <a:r>
              <a:rPr lang="pl-PL" b="1" dirty="0"/>
              <a:t>głosowania,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0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sprawdzeniu zgodności z projektem sporządzonym ręcznie,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0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podpisaniu oraz parafowaniu </a:t>
            </a:r>
            <a:r>
              <a:rPr lang="pl-PL" b="1" dirty="0" smtClean="0"/>
              <a:t>protokołu </a:t>
            </a:r>
            <a:r>
              <a:rPr lang="pl-PL" b="1" dirty="0"/>
              <a:t>przez wszystkich obecnych przy tej czynności członków komisji,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0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opatrzeniu </a:t>
            </a:r>
            <a:r>
              <a:rPr lang="pl-PL" b="1" dirty="0" smtClean="0"/>
              <a:t>protokołu </a:t>
            </a:r>
            <a:r>
              <a:rPr lang="pl-PL" b="1" dirty="0"/>
              <a:t>pieczęcią obwodowej komisji </a:t>
            </a:r>
            <a:r>
              <a:rPr lang="pl-PL" b="1" dirty="0" smtClean="0"/>
              <a:t>wyborczej.</a:t>
            </a:r>
            <a:endParaRPr lang="pl-PL" b="1" dirty="0"/>
          </a:p>
        </p:txBody>
      </p:sp>
      <p:pic>
        <p:nvPicPr>
          <p:cNvPr id="125956" name="Obraz 3" descr="File:Nuvola devices printer.png - Wikipedia">
            <a:extLst>
              <a:ext uri="{FF2B5EF4-FFF2-40B4-BE49-F238E27FC236}">
                <a16:creationId xmlns="" xmlns:a16="http://schemas.microsoft.com/office/drawing/2014/main" id="{2FE32EBD-7AB4-49F3-93F3-41ED5DE51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465296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Obraz 4" descr="Free vector graphic: Pen, Biro, Writing, Ballpoint Pen ...">
            <a:extLst>
              <a:ext uri="{FF2B5EF4-FFF2-40B4-BE49-F238E27FC236}">
                <a16:creationId xmlns="" xmlns:a16="http://schemas.microsoft.com/office/drawing/2014/main" id="{3968FCDA-7502-40A1-B211-F484A0A99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6903">
            <a:off x="2201863" y="4775200"/>
            <a:ext cx="14954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958" name="Grupa 7">
            <a:extLst>
              <a:ext uri="{FF2B5EF4-FFF2-40B4-BE49-F238E27FC236}">
                <a16:creationId xmlns="" xmlns:a16="http://schemas.microsoft.com/office/drawing/2014/main" id="{51A2CEE6-5CBF-4394-8F73-2EA61C5D1840}"/>
              </a:ext>
            </a:extLst>
          </p:cNvPr>
          <p:cNvGrpSpPr>
            <a:grpSpLocks/>
          </p:cNvGrpSpPr>
          <p:nvPr/>
        </p:nvGrpSpPr>
        <p:grpSpPr bwMode="auto">
          <a:xfrm>
            <a:off x="4779963" y="4351338"/>
            <a:ext cx="1044575" cy="1525587"/>
            <a:chOff x="5868144" y="4453395"/>
            <a:chExt cx="1705579" cy="2239471"/>
          </a:xfrm>
        </p:grpSpPr>
        <p:pic>
          <p:nvPicPr>
            <p:cNvPr id="125965" name="Obraz 5" descr="Clipart - Stempel">
              <a:extLst>
                <a:ext uri="{FF2B5EF4-FFF2-40B4-BE49-F238E27FC236}">
                  <a16:creationId xmlns="" xmlns:a16="http://schemas.microsoft.com/office/drawing/2014/main" id="{38EF91D3-792F-45E8-A986-C5A2DC8D8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512207">
              <a:off x="5693500" y="4812644"/>
              <a:ext cx="2239471" cy="1520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wal 6">
              <a:extLst>
                <a:ext uri="{FF2B5EF4-FFF2-40B4-BE49-F238E27FC236}">
                  <a16:creationId xmlns="" xmlns:a16="http://schemas.microsoft.com/office/drawing/2014/main" id="{900B35FE-A024-46B0-8326-77762D6FB231}"/>
                </a:ext>
              </a:extLst>
            </p:cNvPr>
            <p:cNvSpPr/>
            <p:nvPr/>
          </p:nvSpPr>
          <p:spPr>
            <a:xfrm>
              <a:off x="5868144" y="5446126"/>
              <a:ext cx="1368611" cy="118848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pic>
        <p:nvPicPr>
          <p:cNvPr id="125959" name="Obraz 8" descr="Plus PNG">
            <a:extLst>
              <a:ext uri="{FF2B5EF4-FFF2-40B4-BE49-F238E27FC236}">
                <a16:creationId xmlns="" xmlns:a16="http://schemas.microsoft.com/office/drawing/2014/main" id="{557A8221-915D-4735-BBC1-7939CE9FEF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5080000"/>
            <a:ext cx="687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0" name="Obraz 9" descr="Plus PNG">
            <a:extLst>
              <a:ext uri="{FF2B5EF4-FFF2-40B4-BE49-F238E27FC236}">
                <a16:creationId xmlns="" xmlns:a16="http://schemas.microsoft.com/office/drawing/2014/main" id="{AADB3D74-8D84-44FC-9A05-D85487FD2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5143500"/>
            <a:ext cx="6889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61" name="Prostokąt 3">
            <a:extLst>
              <a:ext uri="{FF2B5EF4-FFF2-40B4-BE49-F238E27FC236}">
                <a16:creationId xmlns="" xmlns:a16="http://schemas.microsoft.com/office/drawing/2014/main" id="{FDA8E9FC-93F7-41B8-9E18-D6AAEA662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840288"/>
            <a:ext cx="9969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9600" b="1">
                <a:solidFill>
                  <a:srgbClr val="FF0000"/>
                </a:solidFill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125962" name="Prostokąt 5">
            <a:extLst>
              <a:ext uri="{FF2B5EF4-FFF2-40B4-BE49-F238E27FC236}">
                <a16:creationId xmlns="" xmlns:a16="http://schemas.microsoft.com/office/drawing/2014/main" id="{5B123A22-B816-4AD7-9998-2929D0A18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329113"/>
            <a:ext cx="26082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PRZESŁANIE DANYCH Z </a:t>
            </a:r>
            <a:r>
              <a:rPr lang="pl-PL" altLang="pl-PL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PROTOKOŁU </a:t>
            </a:r>
            <a:endParaRPr lang="pl-PL" altLang="pl-PL" sz="1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DO SYSTEMU INFORMATYCZNEGO WOW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9AAFD3D7-0029-4D2F-A0FC-0D6F0680C611}"/>
              </a:ext>
            </a:extLst>
          </p:cNvPr>
          <p:cNvSpPr/>
          <p:nvPr/>
        </p:nvSpPr>
        <p:spPr>
          <a:xfrm>
            <a:off x="6516688" y="4179888"/>
            <a:ext cx="2459037" cy="1800225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5964" name="pole tekstowe 2">
            <a:extLst>
              <a:ext uri="{FF2B5EF4-FFF2-40B4-BE49-F238E27FC236}">
                <a16:creationId xmlns="" xmlns:a16="http://schemas.microsoft.com/office/drawing/2014/main" id="{76FBAA22-8418-4D0A-A5C9-79B276C27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13" y="6146800"/>
            <a:ext cx="7673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Przesłania danych, w imieniu komisji dokonuje osoba odpowiedzialna za obsługę informatyczną komisji.</a:t>
            </a:r>
          </a:p>
        </p:txBody>
      </p:sp>
    </p:spTree>
    <p:extLst>
      <p:ext uri="{BB962C8B-B14F-4D97-AF65-F5344CB8AC3E}">
        <p14:creationId xmlns:p14="http://schemas.microsoft.com/office/powerpoint/2010/main" val="5441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>
            <a:extLst>
              <a:ext uri="{FF2B5EF4-FFF2-40B4-BE49-F238E27FC236}">
                <a16:creationId xmlns="" xmlns:a16="http://schemas.microsoft.com/office/drawing/2014/main" id="{B0763B7D-A860-41AE-B971-092D5DC1A168}"/>
              </a:ext>
            </a:extLst>
          </p:cNvPr>
          <p:cNvSpPr/>
          <p:nvPr/>
        </p:nvSpPr>
        <p:spPr>
          <a:xfrm>
            <a:off x="827088" y="5373688"/>
            <a:ext cx="6624637" cy="1079500"/>
          </a:xfrm>
          <a:prstGeom prst="roundRect">
            <a:avLst/>
          </a:prstGeom>
          <a:solidFill>
            <a:srgbClr val="9D032A"/>
          </a:solidFill>
          <a:ln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8003" name="Prostokąt 3">
            <a:extLst>
              <a:ext uri="{FF2B5EF4-FFF2-40B4-BE49-F238E27FC236}">
                <a16:creationId xmlns="" xmlns:a16="http://schemas.microsoft.com/office/drawing/2014/main" id="{3E3C715F-377C-454D-B8BE-A8FE3F984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65138"/>
            <a:ext cx="5256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SPORZĄDZENIE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PROTOKOŁU</a:t>
            </a:r>
            <a:endParaRPr lang="pl-PL" altLang="pl-PL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WYWIESZENIE KOPII PROTOKOŁU </a:t>
            </a:r>
          </a:p>
        </p:txBody>
      </p:sp>
      <p:sp>
        <p:nvSpPr>
          <p:cNvPr id="128004" name="Prostokąt 1">
            <a:extLst>
              <a:ext uri="{FF2B5EF4-FFF2-40B4-BE49-F238E27FC236}">
                <a16:creationId xmlns="" xmlns:a16="http://schemas.microsoft.com/office/drawing/2014/main" id="{F0E7AFB3-D388-40F7-910D-CD9E6D444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341438"/>
            <a:ext cx="86423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Osoba odpowiedzialna za obsługę informatyczną komisji (tzw. informatyk obwodowy) dokonuje zapisu uwierzytelnionych danych z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protokołu </a:t>
            </a:r>
            <a:r>
              <a:rPr lang="pl-PL" altLang="pl-PL" sz="1800" b="1" dirty="0">
                <a:latin typeface="Arial" panose="020B0604020202020204" pitchFamily="34" charset="0"/>
              </a:rPr>
              <a:t>na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nośniku elektronicznym. </a:t>
            </a:r>
            <a:endParaRPr lang="pl-PL" altLang="pl-PL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N</a:t>
            </a:r>
            <a:r>
              <a:rPr lang="pl-PL" altLang="pl-PL" sz="1800" b="1" dirty="0" smtClean="0">
                <a:latin typeface="Arial" panose="020B0604020202020204" pitchFamily="34" charset="0"/>
              </a:rPr>
              <a:t>ośnik </a:t>
            </a:r>
            <a:r>
              <a:rPr lang="pl-PL" altLang="pl-PL" sz="1800" b="1" dirty="0">
                <a:latin typeface="Arial" panose="020B0604020202020204" pitchFamily="34" charset="0"/>
              </a:rPr>
              <a:t>przekazywany jest gminnej komisji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wyborczej</a:t>
            </a:r>
            <a:r>
              <a:rPr lang="pl-PL" altLang="pl-PL" sz="1800" b="1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 smtClean="0">
                <a:latin typeface="Arial" panose="020B0604020202020204" pitchFamily="34" charset="0"/>
              </a:rPr>
              <a:t>Komisja </a:t>
            </a:r>
            <a:r>
              <a:rPr lang="pl-PL" altLang="pl-PL" sz="1800" b="1" dirty="0">
                <a:latin typeface="Arial" panose="020B0604020202020204" pitchFamily="34" charset="0"/>
              </a:rPr>
              <a:t>sporządza po dwie kopie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protokołu </a:t>
            </a:r>
            <a:r>
              <a:rPr lang="pl-PL" altLang="pl-PL" sz="1800" b="1" dirty="0">
                <a:latin typeface="Arial" panose="020B0604020202020204" pitchFamily="34" charset="0"/>
              </a:rPr>
              <a:t>głosowania.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 smtClean="0">
                <a:latin typeface="Arial" panose="020B0604020202020204" pitchFamily="34" charset="0"/>
              </a:rPr>
              <a:t>Jeden egzemplarz kopii </a:t>
            </a:r>
            <a:r>
              <a:rPr lang="pl-PL" altLang="pl-PL" sz="1800" b="1" dirty="0">
                <a:latin typeface="Arial" panose="020B0604020202020204" pitchFamily="34" charset="0"/>
              </a:rPr>
              <a:t>protokołu, po zabezpieczeniu przed wpływem warunków atmosferycznych (deszcz, śnieg itp.) wywiesza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się w </a:t>
            </a:r>
            <a:r>
              <a:rPr lang="pl-PL" altLang="pl-PL" sz="1800" b="1" dirty="0">
                <a:latin typeface="Arial" panose="020B0604020202020204" pitchFamily="34" charset="0"/>
              </a:rPr>
              <a:t>miejscu łatwo dostępnym dla zainteresowanych i widocznym po zamknięciu lokalu.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 smtClean="0">
                <a:latin typeface="Arial" panose="020B0604020202020204" pitchFamily="34" charset="0"/>
              </a:rPr>
              <a:t>Kopia protokołu powinna </a:t>
            </a:r>
            <a:r>
              <a:rPr lang="pl-PL" altLang="pl-PL" sz="1800" b="1" dirty="0">
                <a:latin typeface="Arial" panose="020B0604020202020204" pitchFamily="34" charset="0"/>
              </a:rPr>
              <a:t>być wywieszone w taki sposób, żeby możliwe było ich odczytanie także z wózka inwalidzkiego. </a:t>
            </a:r>
          </a:p>
        </p:txBody>
      </p:sp>
      <p:sp>
        <p:nvSpPr>
          <p:cNvPr id="128005" name="Prostokąt 3">
            <a:extLst>
              <a:ext uri="{FF2B5EF4-FFF2-40B4-BE49-F238E27FC236}">
                <a16:creationId xmlns="" xmlns:a16="http://schemas.microsoft.com/office/drawing/2014/main" id="{74825F5E-005B-4B33-92E0-E0B49BE08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518150"/>
            <a:ext cx="669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0000"/>
                </a:solidFill>
                <a:latin typeface="Arial" panose="020B0604020202020204" pitchFamily="34" charset="0"/>
              </a:rPr>
              <a:t>Wywieszenie kopii protokołu głosowania winno nastąpić niezwłocznie po sporządzeniu protokołów.</a:t>
            </a:r>
          </a:p>
        </p:txBody>
      </p:sp>
    </p:spTree>
    <p:extLst>
      <p:ext uri="{BB962C8B-B14F-4D97-AF65-F5344CB8AC3E}">
        <p14:creationId xmlns:p14="http://schemas.microsoft.com/office/powerpoint/2010/main" val="4750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>
            <a:extLst>
              <a:ext uri="{FF2B5EF4-FFF2-40B4-BE49-F238E27FC236}">
                <a16:creationId xmlns="" xmlns:a16="http://schemas.microsoft.com/office/drawing/2014/main" id="{390EE820-2934-4DE9-B900-E84B506298F8}"/>
              </a:ext>
            </a:extLst>
          </p:cNvPr>
          <p:cNvSpPr/>
          <p:nvPr/>
        </p:nvSpPr>
        <p:spPr>
          <a:xfrm>
            <a:off x="89355" y="5330606"/>
            <a:ext cx="7704138" cy="1439862"/>
          </a:xfrm>
          <a:prstGeom prst="roundRect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9027" name="Prostokąt 3">
            <a:extLst>
              <a:ext uri="{FF2B5EF4-FFF2-40B4-BE49-F238E27FC236}">
                <a16:creationId xmlns="" xmlns:a16="http://schemas.microsoft.com/office/drawing/2014/main" id="{A8352E40-1539-4A7E-AE36-5FC09D16C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65138"/>
            <a:ext cx="5256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C00000"/>
                </a:solidFill>
                <a:latin typeface="Arial Black" panose="020B0A04020102020204" pitchFamily="34" charset="0"/>
              </a:rPr>
              <a:t>WYWIESZENIE KOPII PROTOKOŁU </a:t>
            </a:r>
          </a:p>
        </p:txBody>
      </p:sp>
      <p:sp>
        <p:nvSpPr>
          <p:cNvPr id="129028" name="Prostokąt 1">
            <a:extLst>
              <a:ext uri="{FF2B5EF4-FFF2-40B4-BE49-F238E27FC236}">
                <a16:creationId xmlns="" xmlns:a16="http://schemas.microsoft.com/office/drawing/2014/main" id="{20ACFDAA-30DF-4A61-B637-15A3F0AD8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58850"/>
            <a:ext cx="849788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Komisja nie może opuścić lokalu wyborczego przed wywieszeniem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kopii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sporządzonego </a:t>
            </a:r>
            <a:r>
              <a:rPr lang="pl-PL" altLang="pl-PL" sz="1800" b="1" dirty="0">
                <a:latin typeface="Arial" panose="020B0604020202020204" pitchFamily="34" charset="0"/>
              </a:rPr>
              <a:t>przez siebie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protokołu </a:t>
            </a:r>
            <a:r>
              <a:rPr lang="pl-PL" altLang="pl-PL" sz="1800" b="1" dirty="0">
                <a:latin typeface="Arial" panose="020B0604020202020204" pitchFamily="34" charset="0"/>
              </a:rPr>
              <a:t>głosowania.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Jako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kopię protokołu </a:t>
            </a:r>
            <a:r>
              <a:rPr lang="pl-PL" altLang="pl-PL" sz="1800" b="1" dirty="0">
                <a:latin typeface="Arial" panose="020B0604020202020204" pitchFamily="34" charset="0"/>
              </a:rPr>
              <a:t>można wykorzystać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wydruk </a:t>
            </a:r>
            <a:r>
              <a:rPr lang="pl-PL" altLang="pl-PL" sz="1800" b="1" dirty="0">
                <a:latin typeface="Arial" panose="020B0604020202020204" pitchFamily="34" charset="0"/>
              </a:rPr>
              <a:t>dodatkowego egzemplarza projektu protokołu (w komisjach korzystających ze wspomagania informatycznego),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kserokopię protokołu </a:t>
            </a:r>
            <a:r>
              <a:rPr lang="pl-PL" altLang="pl-PL" sz="1800" b="1" dirty="0">
                <a:latin typeface="Arial" panose="020B0604020202020204" pitchFamily="34" charset="0"/>
              </a:rPr>
              <a:t>lub odręcznie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sporządzoną kopię </a:t>
            </a:r>
            <a:r>
              <a:rPr lang="pl-PL" altLang="pl-PL" sz="1800" b="1" dirty="0">
                <a:latin typeface="Arial" panose="020B0604020202020204" pitchFamily="34" charset="0"/>
              </a:rPr>
              <a:t>na odpowiednich formularzach protokołu.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 smtClean="0">
                <a:latin typeface="Arial" panose="020B0604020202020204" pitchFamily="34" charset="0"/>
              </a:rPr>
              <a:t>Kopię protokołu poświadczają </a:t>
            </a:r>
            <a:r>
              <a:rPr lang="pl-PL" altLang="pl-PL" sz="1800" b="1" dirty="0">
                <a:latin typeface="Arial" panose="020B0604020202020204" pitchFamily="34" charset="0"/>
              </a:rPr>
              <a:t>za zgodność z oryginałem członkowie komisji obecni przy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jego </a:t>
            </a:r>
            <a:r>
              <a:rPr lang="pl-PL" altLang="pl-PL" sz="1800" b="1" dirty="0">
                <a:latin typeface="Arial" panose="020B0604020202020204" pitchFamily="34" charset="0"/>
              </a:rPr>
              <a:t>sporządzeniu, podpisując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ją, </a:t>
            </a:r>
            <a:r>
              <a:rPr lang="pl-PL" altLang="pl-PL" sz="1800" b="1" dirty="0">
                <a:latin typeface="Arial" panose="020B0604020202020204" pitchFamily="34" charset="0"/>
              </a:rPr>
              <a:t>parafując każdą stronę i opatrując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ją </a:t>
            </a:r>
            <a:r>
              <a:rPr lang="pl-PL" altLang="pl-PL" sz="1800" b="1" dirty="0">
                <a:latin typeface="Arial" panose="020B0604020202020204" pitchFamily="34" charset="0"/>
              </a:rPr>
              <a:t>swoją pieczęcią komisji. Podpisy członków komisji powinny być poprzedzone adnotacją o treści </a:t>
            </a:r>
            <a:r>
              <a:rPr lang="pl-PL" altLang="pl-PL" sz="1800" b="1" dirty="0">
                <a:latin typeface="Arial Black" panose="020B0A04020102020204" pitchFamily="34" charset="0"/>
              </a:rPr>
              <a:t>„Za zgodność z oryginałem”.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Drugi egzemplarz kopii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protokołu </a:t>
            </a:r>
            <a:r>
              <a:rPr lang="pl-PL" altLang="pl-PL" sz="1800" b="1" dirty="0">
                <a:latin typeface="Arial" panose="020B0604020202020204" pitchFamily="34" charset="0"/>
              </a:rPr>
              <a:t>głosowania w obwodzie przewodniczący komisji lub jego zastępca przekazuje niezwłocznie wójtowi.</a:t>
            </a:r>
          </a:p>
        </p:txBody>
      </p:sp>
      <p:sp>
        <p:nvSpPr>
          <p:cNvPr id="129029" name="Prostokąt 4">
            <a:extLst>
              <a:ext uri="{FF2B5EF4-FFF2-40B4-BE49-F238E27FC236}">
                <a16:creationId xmlns="" xmlns:a16="http://schemas.microsoft.com/office/drawing/2014/main" id="{28AD53B4-14A9-4B3E-93A9-AADFB050C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45125"/>
            <a:ext cx="7632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W przypadku sprostowań dokonywanych w protokole komisja obowiązana jest podać niezwłocznie treść sprostowanego protokołu do publicznej wiadomości poprzez wywieszenie w sposób wskazany powyżej oraz przekazać sprostowany protokół wójtowi.</a:t>
            </a:r>
          </a:p>
        </p:txBody>
      </p:sp>
    </p:spTree>
    <p:extLst>
      <p:ext uri="{BB962C8B-B14F-4D97-AF65-F5344CB8AC3E}">
        <p14:creationId xmlns:p14="http://schemas.microsoft.com/office/powerpoint/2010/main" val="11194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>
            <a:extLst>
              <a:ext uri="{FF2B5EF4-FFF2-40B4-BE49-F238E27FC236}">
                <a16:creationId xmlns="" xmlns:a16="http://schemas.microsoft.com/office/drawing/2014/main" id="{FC68D7AA-FFA3-48B5-B421-77BE0AE10CF3}"/>
              </a:ext>
            </a:extLst>
          </p:cNvPr>
          <p:cNvSpPr/>
          <p:nvPr/>
        </p:nvSpPr>
        <p:spPr>
          <a:xfrm>
            <a:off x="90488" y="4857750"/>
            <a:ext cx="7523162" cy="1800225"/>
          </a:xfrm>
          <a:prstGeom prst="roundRect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159956E6-0632-41C9-B32B-36671CBCBB84}"/>
              </a:ext>
            </a:extLst>
          </p:cNvPr>
          <p:cNvSpPr/>
          <p:nvPr/>
        </p:nvSpPr>
        <p:spPr>
          <a:xfrm>
            <a:off x="173038" y="3421063"/>
            <a:ext cx="8783637" cy="13176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0052" name="Prostokąt 1">
            <a:extLst>
              <a:ext uri="{FF2B5EF4-FFF2-40B4-BE49-F238E27FC236}">
                <a16:creationId xmlns="" xmlns:a16="http://schemas.microsoft.com/office/drawing/2014/main" id="{2F78B2BF-0F56-4C16-A1A5-E5EDC85F1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257300"/>
            <a:ext cx="88566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Arial" panose="020B0604020202020204" pitchFamily="34" charset="0"/>
              </a:rPr>
              <a:t> </a:t>
            </a:r>
            <a:r>
              <a:rPr lang="pl-PL" altLang="pl-PL" sz="1800" b="1" dirty="0">
                <a:latin typeface="Arial" panose="020B0604020202020204" pitchFamily="34" charset="0"/>
              </a:rPr>
              <a:t>Po jednym egzemplarzu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sporządzonego </a:t>
            </a:r>
            <a:r>
              <a:rPr lang="pl-PL" altLang="pl-PL" sz="1800" b="1" dirty="0">
                <a:latin typeface="Arial" panose="020B0604020202020204" pitchFamily="34" charset="0"/>
              </a:rPr>
              <a:t>przez komisję protokołu głosowania w obwodzie wraz z załączonymi do danego protokołu ewentualnymi zarzutami wniesionymi przez mężów zaufania i/lub członków komisji oraz zajętym wobec nich stanowiskiem komisji umieszcza się w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kopercie, </a:t>
            </a:r>
            <a:r>
              <a:rPr lang="pl-PL" altLang="pl-PL" sz="1800" b="1" dirty="0">
                <a:latin typeface="Arial" panose="020B0604020202020204" pitchFamily="34" charset="0"/>
              </a:rPr>
              <a:t>zakleja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ją </a:t>
            </a:r>
            <a:r>
              <a:rPr lang="pl-PL" altLang="pl-PL" sz="1800" b="1" dirty="0">
                <a:latin typeface="Arial" panose="020B0604020202020204" pitchFamily="34" charset="0"/>
              </a:rPr>
              <a:t>i pieczętuje na złączeniach oraz odpowiednio opisuje</a:t>
            </a:r>
            <a:r>
              <a:rPr lang="pl-PL" altLang="pl-PL" sz="1800" b="1" dirty="0" smtClean="0">
                <a:latin typeface="Arial" panose="020B0604020202020204" pitchFamily="34" charset="0"/>
              </a:rPr>
              <a:t>.</a:t>
            </a:r>
            <a:endParaRPr lang="pl-PL" altLang="pl-PL" sz="1800" b="1" dirty="0">
              <a:latin typeface="Arial" panose="020B0604020202020204" pitchFamily="34" charset="0"/>
            </a:endParaRPr>
          </a:p>
        </p:txBody>
      </p:sp>
      <p:sp>
        <p:nvSpPr>
          <p:cNvPr id="130053" name="Prostokąt 3">
            <a:extLst>
              <a:ext uri="{FF2B5EF4-FFF2-40B4-BE49-F238E27FC236}">
                <a16:creationId xmlns="" xmlns:a16="http://schemas.microsoft.com/office/drawing/2014/main" id="{6A370DD6-A697-460D-8611-EFFD94A5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3538538"/>
            <a:ext cx="856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Arial" panose="020B0604020202020204" pitchFamily="34" charset="0"/>
              </a:rPr>
              <a:t>Wybory </a:t>
            </a:r>
            <a:r>
              <a:rPr lang="pl-PL" altLang="pl-PL" sz="1800" dirty="0" smtClean="0">
                <a:latin typeface="Arial" panose="020B0604020202020204" pitchFamily="34" charset="0"/>
              </a:rPr>
              <a:t>uzupełniające do </a:t>
            </a:r>
            <a:r>
              <a:rPr lang="pl-PL" altLang="pl-PL" sz="1800" dirty="0">
                <a:latin typeface="Arial" panose="020B0604020202020204" pitchFamily="34" charset="0"/>
              </a:rPr>
              <a:t>Rady Gminy </a:t>
            </a:r>
            <a:r>
              <a:rPr lang="pl-PL" altLang="pl-PL" sz="1800" b="1" dirty="0">
                <a:latin typeface="Arial" panose="020B0604020202020204" pitchFamily="34" charset="0"/>
              </a:rPr>
              <a:t>Zielony Las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Arial" panose="020B0604020202020204" pitchFamily="34" charset="0"/>
              </a:rPr>
              <a:t>Okręg wyborczy nr </a:t>
            </a:r>
            <a:r>
              <a:rPr lang="pl-PL" altLang="pl-PL" sz="1800" b="1" dirty="0">
                <a:latin typeface="Arial" panose="020B0604020202020204" pitchFamily="34" charset="0"/>
              </a:rPr>
              <a:t>3</a:t>
            </a:r>
            <a:r>
              <a:rPr lang="pl-PL" altLang="pl-PL" sz="1800" dirty="0">
                <a:latin typeface="Arial" panose="020B0604020202020204" pitchFamily="34" charset="0"/>
              </a:rPr>
              <a:t> ,   Obwód głosowania nr </a:t>
            </a:r>
            <a:r>
              <a:rPr lang="pl-PL" altLang="pl-PL" sz="1800" b="1" dirty="0">
                <a:latin typeface="Arial" panose="020B0604020202020204" pitchFamily="34" charset="0"/>
              </a:rPr>
              <a:t>2</a:t>
            </a:r>
            <a:r>
              <a:rPr lang="pl-PL" altLang="pl-PL" sz="1800" dirty="0">
                <a:latin typeface="Arial" panose="020B0604020202020204" pitchFamily="34" charset="0"/>
              </a:rPr>
              <a:t>.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Arial" panose="020B0604020202020204" pitchFamily="34" charset="0"/>
              </a:rPr>
              <a:t>Adres siedziby Obwodowej Komisji Wyborczej: </a:t>
            </a:r>
            <a:r>
              <a:rPr lang="pl-PL" altLang="pl-PL" sz="1800" b="1" dirty="0">
                <a:latin typeface="Arial" panose="020B0604020202020204" pitchFamily="34" charset="0"/>
              </a:rPr>
              <a:t>Zespół Szkół nr 1 w Zielonym Lesie, ul. Olchowa 7 ,      </a:t>
            </a:r>
            <a:r>
              <a:rPr lang="pl-PL" altLang="pl-PL" sz="1800" dirty="0">
                <a:latin typeface="Arial" panose="020B0604020202020204" pitchFamily="34" charset="0"/>
              </a:rPr>
              <a:t>tel. Przewodniczącego komisji </a:t>
            </a:r>
            <a:r>
              <a:rPr lang="pl-PL" altLang="pl-PL" sz="1800" b="1" dirty="0">
                <a:latin typeface="Arial" panose="020B0604020202020204" pitchFamily="34" charset="0"/>
              </a:rPr>
              <a:t>821-707-345</a:t>
            </a:r>
          </a:p>
        </p:txBody>
      </p:sp>
      <p:sp>
        <p:nvSpPr>
          <p:cNvPr id="130054" name="pole tekstowe 5">
            <a:extLst>
              <a:ext uri="{FF2B5EF4-FFF2-40B4-BE49-F238E27FC236}">
                <a16:creationId xmlns="" xmlns:a16="http://schemas.microsoft.com/office/drawing/2014/main" id="{BD7242C3-CFFA-4D28-BD31-929B3328C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4903788"/>
            <a:ext cx="7505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 Black" panose="020B0A04020102020204" pitchFamily="34" charset="0"/>
              </a:rPr>
              <a:t>Uwaga: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Protokół musi </a:t>
            </a:r>
            <a:r>
              <a:rPr lang="pl-PL" altLang="pl-PL" sz="1800" b="1" dirty="0">
                <a:solidFill>
                  <a:srgbClr val="000000"/>
                </a:solidFill>
                <a:latin typeface="Arial Black" panose="020B0A04020102020204" pitchFamily="34" charset="0"/>
              </a:rPr>
              <a:t>się znajdować w </a:t>
            </a:r>
            <a:r>
              <a:rPr lang="pl-PL" altLang="pl-PL" sz="1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zaklejonej kopercie.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Jeśli koperta </a:t>
            </a:r>
            <a:r>
              <a:rPr lang="pl-PL" altLang="pl-PL" sz="1800" b="1" dirty="0">
                <a:solidFill>
                  <a:srgbClr val="000000"/>
                </a:solidFill>
                <a:latin typeface="Arial Black" panose="020B0A04020102020204" pitchFamily="34" charset="0"/>
              </a:rPr>
              <a:t>nie </a:t>
            </a:r>
            <a:r>
              <a:rPr lang="pl-PL" altLang="pl-PL" sz="18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jest zaklejona, </a:t>
            </a:r>
            <a:r>
              <a:rPr lang="pl-PL" altLang="pl-PL" sz="1800" b="1" dirty="0">
                <a:solidFill>
                  <a:srgbClr val="000000"/>
                </a:solidFill>
                <a:latin typeface="Arial Black" panose="020B0A04020102020204" pitchFamily="34" charset="0"/>
              </a:rPr>
              <a:t>przewodniczący komisji ma obowiązek wezwania Policji.</a:t>
            </a:r>
          </a:p>
        </p:txBody>
      </p:sp>
      <p:sp>
        <p:nvSpPr>
          <p:cNvPr id="130055" name="Prostokąt 6">
            <a:extLst>
              <a:ext uri="{FF2B5EF4-FFF2-40B4-BE49-F238E27FC236}">
                <a16:creationId xmlns="" xmlns:a16="http://schemas.microsoft.com/office/drawing/2014/main" id="{84B29F2F-DBC5-4C13-A2B6-DC497F89B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9275"/>
            <a:ext cx="6913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PRZEKAZYWANIE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PROTOKOŁU </a:t>
            </a: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GŁOSOWANIA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TERYTORIALNEJ KOMISJI WYBORCZEJ </a:t>
            </a:r>
            <a:endParaRPr lang="pl-PL" altLang="pl-PL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1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>
            <a:extLst>
              <a:ext uri="{FF2B5EF4-FFF2-40B4-BE49-F238E27FC236}">
                <a16:creationId xmlns="" xmlns:a16="http://schemas.microsoft.com/office/drawing/2014/main" id="{164ED4AE-0486-4DE6-ADF1-42C202AA885F}"/>
              </a:ext>
            </a:extLst>
          </p:cNvPr>
          <p:cNvSpPr/>
          <p:nvPr/>
        </p:nvSpPr>
        <p:spPr>
          <a:xfrm>
            <a:off x="250825" y="3991769"/>
            <a:ext cx="5329287" cy="1076325"/>
          </a:xfrm>
          <a:prstGeom prst="roundRect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1075" name="Prostokąt 1">
            <a:extLst>
              <a:ext uri="{FF2B5EF4-FFF2-40B4-BE49-F238E27FC236}">
                <a16:creationId xmlns="" xmlns:a16="http://schemas.microsoft.com/office/drawing/2014/main" id="{788F0C56-B350-4D20-8F5C-435C4E71A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12875"/>
            <a:ext cx="874871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W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kopercie komisja </a:t>
            </a:r>
            <a:r>
              <a:rPr lang="pl-PL" altLang="pl-PL" sz="1800" b="1" dirty="0">
                <a:latin typeface="Arial" panose="020B0604020202020204" pitchFamily="34" charset="0"/>
              </a:rPr>
              <a:t>przekazuje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właściwej terytorialnej komisji </a:t>
            </a:r>
            <a:r>
              <a:rPr lang="pl-PL" altLang="pl-PL" sz="1800" b="1" dirty="0">
                <a:latin typeface="Arial" panose="020B0604020202020204" pitchFamily="34" charset="0"/>
              </a:rPr>
              <a:t>nośnik elektroniczny z zapisanymi danymi z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protokołu </a:t>
            </a:r>
            <a:r>
              <a:rPr lang="pl-PL" altLang="pl-PL" sz="1800" b="1" dirty="0">
                <a:latin typeface="Arial" panose="020B0604020202020204" pitchFamily="34" charset="0"/>
              </a:rPr>
              <a:t>wraz z raportem ostrzeżeń (jeżeli został sporządzony), o ile komisja obwodowa miała obsługę informatyczną.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Przed przekazaniem protokołu głosowania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terytorialnej komisji wyborczej przewodniczący </a:t>
            </a:r>
            <a:r>
              <a:rPr lang="pl-PL" altLang="pl-PL" sz="1800" b="1" dirty="0">
                <a:latin typeface="Arial" panose="020B0604020202020204" pitchFamily="34" charset="0"/>
              </a:rPr>
              <a:t>komisji ustala z członkami komisji sposób komunikowania się w razie potrzeby zwołania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posiedzenia, na wypadek gdyby protokół nie został przyjęty przez terytorialną komisję wyborczą.</a:t>
            </a:r>
            <a:endParaRPr lang="pl-PL" altLang="pl-PL" sz="1800" b="1" dirty="0">
              <a:latin typeface="Arial" panose="020B0604020202020204" pitchFamily="34" charset="0"/>
            </a:endParaRPr>
          </a:p>
        </p:txBody>
      </p:sp>
      <p:sp>
        <p:nvSpPr>
          <p:cNvPr id="131076" name="Prostokąt 4">
            <a:extLst>
              <a:ext uri="{FF2B5EF4-FFF2-40B4-BE49-F238E27FC236}">
                <a16:creationId xmlns="" xmlns:a16="http://schemas.microsoft.com/office/drawing/2014/main" id="{B769A6B4-DA42-4D30-B99F-C7B38B21E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9275"/>
            <a:ext cx="6913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PRZEKAZYWANIE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PROTOKOŁU </a:t>
            </a: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GŁOSOWANIA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TERYTORIALNEJ KOMISJI WYBORCZEJ </a:t>
            </a:r>
            <a:endParaRPr lang="pl-PL" altLang="pl-PL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1077" name="Prostokąt 5">
            <a:extLst>
              <a:ext uri="{FF2B5EF4-FFF2-40B4-BE49-F238E27FC236}">
                <a16:creationId xmlns="" xmlns:a16="http://schemas.microsoft.com/office/drawing/2014/main" id="{6BCD0506-2306-4CAA-910F-2D209B160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062413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u="sng">
                <a:solidFill>
                  <a:schemeClr val="bg1"/>
                </a:solidFill>
                <a:latin typeface="Arial Black" panose="020B0A04020102020204" pitchFamily="34" charset="0"/>
              </a:rPr>
              <a:t>!!!  Zaleca się, by nie wyłączać telefonów po przyjściu do domu !!! </a:t>
            </a:r>
          </a:p>
        </p:txBody>
      </p:sp>
      <p:pic>
        <p:nvPicPr>
          <p:cNvPr id="131078" name="Obraz 7" descr="Darmo grafika wektorowa: Telefon, Obrotowe, Żółty - Gratis ...">
            <a:extLst>
              <a:ext uri="{FF2B5EF4-FFF2-40B4-BE49-F238E27FC236}">
                <a16:creationId xmlns="" xmlns:a16="http://schemas.microsoft.com/office/drawing/2014/main" id="{AEFC883D-0564-458F-A5DA-D0D291AC0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5306702"/>
            <a:ext cx="1494383" cy="146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9" name="Obraz 8" descr="Téléphone Cellulaire Mobile · Images vectorielles ...">
            <a:extLst>
              <a:ext uri="{FF2B5EF4-FFF2-40B4-BE49-F238E27FC236}">
                <a16:creationId xmlns="" xmlns:a16="http://schemas.microsoft.com/office/drawing/2014/main" id="{02C2A1D9-80BB-4309-BC48-97D9ADE13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3783013"/>
            <a:ext cx="1646237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5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6A79EAAB-ED5E-40A4-8890-3D779DB581AB}"/>
              </a:ext>
            </a:extLst>
          </p:cNvPr>
          <p:cNvSpPr txBox="1"/>
          <p:nvPr/>
        </p:nvSpPr>
        <p:spPr>
          <a:xfrm>
            <a:off x="179388" y="1341438"/>
            <a:ext cx="8569325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/>
              <a:t>Najczęstsze błędy techniczne popełniane przez komisje, które powodują konieczność ponownego sporządzenia protokołu lub też dokonania zmian w protokole:</a:t>
            </a:r>
          </a:p>
          <a:p>
            <a:pPr>
              <a:defRPr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brak odciśniętej pieczęci na protokole,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brak części podpisów członków komisji na protokole,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protokół został dostarczony jako niekompletny – brak </a:t>
            </a:r>
            <a:r>
              <a:rPr lang="pl-PL" b="1" dirty="0" smtClean="0"/>
              <a:t>strony,</a:t>
            </a: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do koperty włożono kserokopię zamiast oryginału protokołu,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pomyłka w opisie koperty, </a:t>
            </a:r>
            <a:endParaRPr lang="pl-PL" b="1" dirty="0" smtClean="0"/>
          </a:p>
          <a:p>
            <a:pPr>
              <a:defRPr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dostarczono pustą kopertę</a:t>
            </a:r>
            <a:r>
              <a:rPr lang="pl-PL" b="1" dirty="0" smtClean="0"/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n</a:t>
            </a:r>
            <a:r>
              <a:rPr lang="pl-PL" b="1" dirty="0" smtClean="0"/>
              <a:t>iejednakowe symbole (kody) kontrolne na wszystkich stronach protokołu. </a:t>
            </a:r>
            <a:endParaRPr lang="pl-PL" b="1" dirty="0"/>
          </a:p>
        </p:txBody>
      </p:sp>
      <p:sp>
        <p:nvSpPr>
          <p:cNvPr id="132099" name="Prostokąt 4">
            <a:extLst>
              <a:ext uri="{FF2B5EF4-FFF2-40B4-BE49-F238E27FC236}">
                <a16:creationId xmlns="" xmlns:a16="http://schemas.microsoft.com/office/drawing/2014/main" id="{56C8DC17-B894-44AE-A944-AAA7455A4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9275"/>
            <a:ext cx="6913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PRZEKAZYWANIE PROTOKOŁU GŁOSOWANIA TERYTORIALNEJ KOMISJI WYBORCZEJ </a:t>
            </a:r>
          </a:p>
        </p:txBody>
      </p:sp>
    </p:spTree>
    <p:extLst>
      <p:ext uri="{BB962C8B-B14F-4D97-AF65-F5344CB8AC3E}">
        <p14:creationId xmlns:p14="http://schemas.microsoft.com/office/powerpoint/2010/main" val="11291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ole tekstowe 1">
            <a:extLst>
              <a:ext uri="{FF2B5EF4-FFF2-40B4-BE49-F238E27FC236}">
                <a16:creationId xmlns:a16="http://schemas.microsoft.com/office/drawing/2014/main" xmlns="" id="{A0A4995D-DFB7-4543-B6EA-335015B10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81025"/>
            <a:ext cx="633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MĘŻOWIE ZAUFANIA - UPRAWNIENIA</a:t>
            </a:r>
          </a:p>
        </p:txBody>
      </p:sp>
      <p:sp>
        <p:nvSpPr>
          <p:cNvPr id="21507" name="Prostokąt 2">
            <a:extLst>
              <a:ext uri="{FF2B5EF4-FFF2-40B4-BE49-F238E27FC236}">
                <a16:creationId xmlns:a16="http://schemas.microsoft.com/office/drawing/2014/main" xmlns="" id="{F081AE03-A113-4547-8FF1-84640310C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09663"/>
            <a:ext cx="84248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l-PL" altLang="pl-PL" b="1" u="sng" dirty="0">
                <a:solidFill>
                  <a:srgbClr val="9D032A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Mężowie zaufania mają prawo w szczególności: </a:t>
            </a:r>
          </a:p>
          <a:p>
            <a:pPr>
              <a:defRPr/>
            </a:pPr>
            <a:endParaRPr lang="pl-PL" dirty="0"/>
          </a:p>
          <a:p>
            <a:pPr marL="342900" indent="-342900">
              <a:buFont typeface="+mj-lt"/>
              <a:buAutoNum type="arabicParenR"/>
              <a:defRPr/>
            </a:pPr>
            <a:r>
              <a:rPr lang="pl-PL" dirty="0"/>
              <a:t>być obecni podczas wszystkich czynności komisji wyborczej, do której zostali wyznaczeni; </a:t>
            </a:r>
          </a:p>
          <a:p>
            <a:pPr marL="342900" indent="-342900" algn="just">
              <a:buFont typeface="+mj-lt"/>
              <a:buAutoNum type="arabicParenR"/>
              <a:defRPr/>
            </a:pPr>
            <a:r>
              <a:rPr lang="pl-PL" dirty="0"/>
              <a:t>być obecni w lokalu wyborczym w czasie przygotowania do głosowania, </a:t>
            </a:r>
            <a:br>
              <a:rPr lang="pl-PL" dirty="0"/>
            </a:br>
            <a:r>
              <a:rPr lang="pl-PL" dirty="0"/>
              <a:t>w trakcie głosowania i podczas ustalania wyników głosowania i sporządzania protokołu; 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pl-PL" dirty="0"/>
              <a:t>obserwować liczenie głosów przez obwodową komisję wyborczą </a:t>
            </a:r>
            <a:r>
              <a:rPr lang="pl-PL" dirty="0" smtClean="0"/>
              <a:t>i </a:t>
            </a:r>
            <a:r>
              <a:rPr lang="pl-PL" dirty="0"/>
              <a:t>ustalanie przez nią wyników głosowania; 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pl-PL" dirty="0"/>
              <a:t>zgłaszać przewodniczącym komisji na bieżąco uwagi i zastrzeżenia; 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pl-PL" dirty="0"/>
              <a:t>wnosić uwagi do protokołu głosowania, z wymienieniem konkretnych zarzutów; 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pl-PL" dirty="0"/>
              <a:t>być obecni przy przewożeniu i przekazywaniu protokołów do właściwej komisji wyborczej wyższego stopnia; 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pl-PL" dirty="0"/>
              <a:t>być obecni przy sprawdzaniu prawidłowości ustalenia wyników głosowania; </a:t>
            </a:r>
          </a:p>
          <a:p>
            <a:pPr marL="342900" indent="-342900">
              <a:buFont typeface="+mj-lt"/>
              <a:buAutoNum type="arabicParenR"/>
              <a:defRPr/>
            </a:pPr>
            <a:r>
              <a:rPr lang="pl-PL" dirty="0"/>
              <a:t>być obecni przy wprowadzaniu danych do sieci elektronicznego przesyłania danych. </a:t>
            </a:r>
          </a:p>
        </p:txBody>
      </p:sp>
      <p:sp>
        <p:nvSpPr>
          <p:cNvPr id="7" name="Prostokąt 4">
            <a:extLst>
              <a:ext uri="{FF2B5EF4-FFF2-40B4-BE49-F238E27FC236}">
                <a16:creationId xmlns:a16="http://schemas.microsoft.com/office/drawing/2014/main" xmlns="" id="{554946AC-09F3-4753-BF3D-8EEC2DBE2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949950"/>
            <a:ext cx="7632700" cy="708025"/>
          </a:xfrm>
          <a:prstGeom prst="rect">
            <a:avLst/>
          </a:prstGeom>
          <a:solidFill>
            <a:srgbClr val="9D032A"/>
          </a:solidFill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20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Wykonywanie uprawnień mężów zaufania nie może utrudniać pracy</a:t>
            </a:r>
          </a:p>
          <a:p>
            <a:pPr algn="just">
              <a:defRPr/>
            </a:pPr>
            <a:r>
              <a:rPr lang="pl-PL" sz="20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komisji, zakłócać powagi głosowania ani naruszać jego tajności.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Obraz 11" descr="Clipart - Closed Envelope">
            <a:extLst>
              <a:ext uri="{FF2B5EF4-FFF2-40B4-BE49-F238E27FC236}">
                <a16:creationId xmlns="" xmlns:a16="http://schemas.microsoft.com/office/drawing/2014/main" id="{54CFD57C-15D8-4272-8692-95B85CF073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9241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Prostokąt zaokrąglony 15">
            <a:extLst>
              <a:ext uri="{FF2B5EF4-FFF2-40B4-BE49-F238E27FC236}">
                <a16:creationId xmlns="" xmlns:a16="http://schemas.microsoft.com/office/drawing/2014/main" id="{E46EA06C-A5FE-4A0C-AAEB-3CA4DC72182E}"/>
              </a:ext>
            </a:extLst>
          </p:cNvPr>
          <p:cNvSpPr/>
          <p:nvPr/>
        </p:nvSpPr>
        <p:spPr>
          <a:xfrm>
            <a:off x="1181100" y="5972175"/>
            <a:ext cx="5623148" cy="722313"/>
          </a:xfrm>
          <a:prstGeom prst="roundRect">
            <a:avLst/>
          </a:prstGeom>
          <a:solidFill>
            <a:srgbClr val="9D032A"/>
          </a:solidFill>
          <a:ln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3128" name="pole tekstowe 2">
            <a:extLst>
              <a:ext uri="{FF2B5EF4-FFF2-40B4-BE49-F238E27FC236}">
                <a16:creationId xmlns="" xmlns:a16="http://schemas.microsoft.com/office/drawing/2014/main" id="{8018C516-8C05-4699-ADBC-EA0086925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1438"/>
            <a:ext cx="8569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Kopertę z protokołem głosowania w obwodzie komisji wyborczej należy przekazać:</a:t>
            </a:r>
          </a:p>
        </p:txBody>
      </p:sp>
      <p:sp>
        <p:nvSpPr>
          <p:cNvPr id="133129" name="pole tekstowe 4">
            <a:extLst>
              <a:ext uri="{FF2B5EF4-FFF2-40B4-BE49-F238E27FC236}">
                <a16:creationId xmlns="" xmlns:a16="http://schemas.microsoft.com/office/drawing/2014/main" id="{CD31250F-7CCD-4A9C-94EF-C4125EC41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162" y="6008930"/>
            <a:ext cx="476381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  <a:latin typeface="Arial" panose="020B0604020202020204" pitchFamily="34" charset="0"/>
              </a:rPr>
              <a:t>Gminna </a:t>
            </a:r>
            <a:r>
              <a:rPr lang="pl-PL" altLang="pl-PL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(Miejska)</a:t>
            </a:r>
            <a:endParaRPr lang="pl-PL" altLang="pl-PL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Komisja Wyborcza</a:t>
            </a:r>
          </a:p>
        </p:txBody>
      </p:sp>
      <p:sp>
        <p:nvSpPr>
          <p:cNvPr id="133132" name="pole tekstowe 10">
            <a:extLst>
              <a:ext uri="{FF2B5EF4-FFF2-40B4-BE49-F238E27FC236}">
                <a16:creationId xmlns="" xmlns:a16="http://schemas.microsoft.com/office/drawing/2014/main" id="{15A4A9BE-2C1B-4350-95F3-2F2012A19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2967037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PROTOKÓŁ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Z WYBORÓW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RADY GMINY</a:t>
            </a:r>
          </a:p>
        </p:txBody>
      </p:sp>
      <p:sp>
        <p:nvSpPr>
          <p:cNvPr id="35" name="Strzałka w górę 34">
            <a:extLst>
              <a:ext uri="{FF2B5EF4-FFF2-40B4-BE49-F238E27FC236}">
                <a16:creationId xmlns="" xmlns:a16="http://schemas.microsoft.com/office/drawing/2014/main" id="{06AC398F-D104-4CC3-8043-BC10854E8376}"/>
              </a:ext>
            </a:extLst>
          </p:cNvPr>
          <p:cNvSpPr/>
          <p:nvPr/>
        </p:nvSpPr>
        <p:spPr>
          <a:xfrm rot="10800000">
            <a:off x="4420394" y="4061439"/>
            <a:ext cx="303212" cy="1871291"/>
          </a:xfrm>
          <a:prstGeom prst="upArrow">
            <a:avLst/>
          </a:prstGeom>
          <a:solidFill>
            <a:srgbClr val="9D0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3141" name="Prostokąt 36">
            <a:extLst>
              <a:ext uri="{FF2B5EF4-FFF2-40B4-BE49-F238E27FC236}">
                <a16:creationId xmlns="" xmlns:a16="http://schemas.microsoft.com/office/drawing/2014/main" id="{399A0C75-7A43-485F-8B03-DAD911853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9275"/>
            <a:ext cx="6913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PRZEKAZYWANIE PROTOKOŁU GŁOSOWANIA TERYTORIALNEJ KOMISJI WYBORCZEJ </a:t>
            </a:r>
          </a:p>
        </p:txBody>
      </p:sp>
    </p:spTree>
    <p:extLst>
      <p:ext uri="{BB962C8B-B14F-4D97-AF65-F5344CB8AC3E}">
        <p14:creationId xmlns:p14="http://schemas.microsoft.com/office/powerpoint/2010/main" val="23233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Prostokąt 3">
            <a:extLst>
              <a:ext uri="{FF2B5EF4-FFF2-40B4-BE49-F238E27FC236}">
                <a16:creationId xmlns="" xmlns:a16="http://schemas.microsoft.com/office/drawing/2014/main" id="{C98570E1-A796-4C72-8C63-32F8CAA3A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76250"/>
            <a:ext cx="5616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Przekazywanie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protokołu </a:t>
            </a: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głosowania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terytorialnej komisji wyborczej</a:t>
            </a:r>
            <a:endParaRPr lang="pl-PL" altLang="pl-PL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6195" name="Prostokąt 1">
            <a:extLst>
              <a:ext uri="{FF2B5EF4-FFF2-40B4-BE49-F238E27FC236}">
                <a16:creationId xmlns="" xmlns:a16="http://schemas.microsoft.com/office/drawing/2014/main" id="{C8B31C29-CE75-496E-A485-B17BF51C1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00213"/>
            <a:ext cx="87122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8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600" b="1" dirty="0">
                <a:latin typeface="Arial" panose="020B0604020202020204" pitchFamily="34" charset="0"/>
              </a:rPr>
              <a:t>Przewodniczący lub jego zastępca osobiście transportuje dokumenty do siedziby terytorialnej komisji </a:t>
            </a:r>
            <a:r>
              <a:rPr lang="pl-PL" altLang="pl-PL" sz="1600" b="1" dirty="0" smtClean="0">
                <a:latin typeface="Arial" panose="020B0604020202020204" pitchFamily="34" charset="0"/>
              </a:rPr>
              <a:t>wyborczej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6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600" b="1" dirty="0" smtClean="0">
                <a:latin typeface="Arial" panose="020B0604020202020204" pitchFamily="34" charset="0"/>
              </a:rPr>
              <a:t>Koperta </a:t>
            </a:r>
            <a:r>
              <a:rPr lang="pl-PL" altLang="pl-PL" sz="1600" b="1" dirty="0">
                <a:latin typeface="Arial" panose="020B0604020202020204" pitchFamily="34" charset="0"/>
              </a:rPr>
              <a:t>z </a:t>
            </a:r>
            <a:r>
              <a:rPr lang="pl-PL" altLang="pl-PL" sz="1600" b="1" dirty="0" smtClean="0">
                <a:latin typeface="Arial" panose="020B0604020202020204" pitchFamily="34" charset="0"/>
              </a:rPr>
              <a:t>protokołem </a:t>
            </a:r>
            <a:r>
              <a:rPr lang="pl-PL" altLang="pl-PL" sz="1600" b="1" dirty="0">
                <a:latin typeface="Arial" panose="020B0604020202020204" pitchFamily="34" charset="0"/>
              </a:rPr>
              <a:t>nie </a:t>
            </a:r>
            <a:r>
              <a:rPr lang="pl-PL" altLang="pl-PL" sz="1600" b="1" dirty="0" smtClean="0">
                <a:latin typeface="Arial" panose="020B0604020202020204" pitchFamily="34" charset="0"/>
              </a:rPr>
              <a:t>może </a:t>
            </a:r>
            <a:r>
              <a:rPr lang="pl-PL" altLang="pl-PL" sz="1600" b="1" dirty="0">
                <a:latin typeface="Arial" panose="020B0604020202020204" pitchFamily="34" charset="0"/>
              </a:rPr>
              <a:t>być </a:t>
            </a:r>
            <a:r>
              <a:rPr lang="pl-PL" altLang="pl-PL" sz="1600" b="1" dirty="0" smtClean="0">
                <a:latin typeface="Arial" panose="020B0604020202020204" pitchFamily="34" charset="0"/>
              </a:rPr>
              <a:t>otwierana </a:t>
            </a:r>
            <a:r>
              <a:rPr lang="pl-PL" altLang="pl-PL" sz="1600" b="1" dirty="0">
                <a:latin typeface="Arial" panose="020B0604020202020204" pitchFamily="34" charset="0"/>
              </a:rPr>
              <a:t>na żadnym etapie </a:t>
            </a:r>
            <a:r>
              <a:rPr lang="pl-PL" altLang="pl-PL" sz="1600" b="1" dirty="0" smtClean="0">
                <a:latin typeface="Arial" panose="020B0604020202020204" pitchFamily="34" charset="0"/>
              </a:rPr>
              <a:t>jej </a:t>
            </a:r>
            <a:r>
              <a:rPr lang="pl-PL" altLang="pl-PL" sz="1600" b="1" dirty="0">
                <a:latin typeface="Arial" panose="020B0604020202020204" pitchFamily="34" charset="0"/>
              </a:rPr>
              <a:t>przekazywania.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6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600" b="1" dirty="0">
                <a:latin typeface="Arial" panose="020B0604020202020204" pitchFamily="34" charset="0"/>
              </a:rPr>
              <a:t>W stanie nienaruszonym </a:t>
            </a:r>
            <a:r>
              <a:rPr lang="pl-PL" altLang="pl-PL" sz="1600" b="1" dirty="0" smtClean="0">
                <a:latin typeface="Arial" panose="020B0604020202020204" pitchFamily="34" charset="0"/>
              </a:rPr>
              <a:t>musi </a:t>
            </a:r>
            <a:r>
              <a:rPr lang="pl-PL" altLang="pl-PL" sz="1600" b="1" dirty="0">
                <a:latin typeface="Arial" panose="020B0604020202020204" pitchFamily="34" charset="0"/>
              </a:rPr>
              <a:t>być </a:t>
            </a:r>
            <a:r>
              <a:rPr lang="pl-PL" altLang="pl-PL" sz="1600" b="1" dirty="0" smtClean="0">
                <a:latin typeface="Arial" panose="020B0604020202020204" pitchFamily="34" charset="0"/>
              </a:rPr>
              <a:t>dostarczona </a:t>
            </a:r>
            <a:r>
              <a:rPr lang="pl-PL" altLang="pl-PL" sz="1600" b="1" dirty="0">
                <a:latin typeface="Arial" panose="020B0604020202020204" pitchFamily="34" charset="0"/>
              </a:rPr>
              <a:t>do </a:t>
            </a:r>
            <a:r>
              <a:rPr lang="pl-PL" altLang="pl-PL" sz="1600" b="1" dirty="0" smtClean="0">
                <a:latin typeface="Arial" panose="020B0604020202020204" pitchFamily="34" charset="0"/>
              </a:rPr>
              <a:t>gminnej komisji </a:t>
            </a:r>
            <a:r>
              <a:rPr lang="pl-PL" altLang="pl-PL" sz="1600" b="1" dirty="0">
                <a:latin typeface="Arial" panose="020B0604020202020204" pitchFamily="34" charset="0"/>
              </a:rPr>
              <a:t>wyborczej.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6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600" b="1" dirty="0">
                <a:latin typeface="Arial" panose="020B0604020202020204" pitchFamily="34" charset="0"/>
              </a:rPr>
              <a:t>W czasie przewożenia i przekazywania </a:t>
            </a:r>
            <a:r>
              <a:rPr lang="pl-PL" altLang="pl-PL" sz="1600" b="1" dirty="0" smtClean="0">
                <a:latin typeface="Arial" panose="020B0604020202020204" pitchFamily="34" charset="0"/>
              </a:rPr>
              <a:t>koperty </a:t>
            </a:r>
            <a:r>
              <a:rPr lang="pl-PL" altLang="pl-PL" sz="1600" b="1" dirty="0">
                <a:latin typeface="Arial" panose="020B0604020202020204" pitchFamily="34" charset="0"/>
              </a:rPr>
              <a:t>mogą być obecni mężowie zaufania i obserwatorzy międzynarodowi.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6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600" b="1" dirty="0">
                <a:latin typeface="Arial" panose="020B0604020202020204" pitchFamily="34" charset="0"/>
              </a:rPr>
              <a:t>Mężowie zaufania kończą wypełnianie swej funkcji wraz z przekazaniem </a:t>
            </a:r>
            <a:r>
              <a:rPr lang="pl-PL" altLang="pl-PL" sz="1600" b="1" dirty="0" smtClean="0">
                <a:latin typeface="Arial" panose="020B0604020202020204" pitchFamily="34" charset="0"/>
              </a:rPr>
              <a:t>protokołu terytorialnej </a:t>
            </a:r>
            <a:r>
              <a:rPr lang="pl-PL" altLang="pl-PL" sz="1600" b="1" dirty="0">
                <a:latin typeface="Arial" panose="020B0604020202020204" pitchFamily="34" charset="0"/>
              </a:rPr>
              <a:t>komisji wyborczej. </a:t>
            </a:r>
          </a:p>
        </p:txBody>
      </p:sp>
      <p:pic>
        <p:nvPicPr>
          <p:cNvPr id="136196" name="Obraz 4" descr="Free Stock photo of Police car with the patrol car number ...">
            <a:extLst>
              <a:ext uri="{FF2B5EF4-FFF2-40B4-BE49-F238E27FC236}">
                <a16:creationId xmlns="" xmlns:a16="http://schemas.microsoft.com/office/drawing/2014/main" id="{F6C4385C-2B56-45B1-9622-927D2E94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73216"/>
            <a:ext cx="1753799" cy="13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9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>
            <a:extLst>
              <a:ext uri="{FF2B5EF4-FFF2-40B4-BE49-F238E27FC236}">
                <a16:creationId xmlns="" xmlns:a16="http://schemas.microsoft.com/office/drawing/2014/main" id="{D6B87AF6-DD70-465B-A974-B93F38C6C670}"/>
              </a:ext>
            </a:extLst>
          </p:cNvPr>
          <p:cNvSpPr/>
          <p:nvPr/>
        </p:nvSpPr>
        <p:spPr>
          <a:xfrm>
            <a:off x="323850" y="5589588"/>
            <a:ext cx="7343775" cy="935037"/>
          </a:xfrm>
          <a:prstGeom prst="roundRect">
            <a:avLst/>
          </a:prstGeom>
          <a:solidFill>
            <a:srgbClr val="9D0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7219" name="Prostokąt 3">
            <a:extLst>
              <a:ext uri="{FF2B5EF4-FFF2-40B4-BE49-F238E27FC236}">
                <a16:creationId xmlns="" xmlns:a16="http://schemas.microsoft.com/office/drawing/2014/main" id="{1EC656F0-910B-4F61-9CFC-5E194E1C8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76250"/>
            <a:ext cx="6408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C00000"/>
                </a:solidFill>
                <a:latin typeface="Arial Black" panose="020B0A04020102020204" pitchFamily="34" charset="0"/>
              </a:rPr>
              <a:t>POSTĘPOWANIE W PRZYPADKU STWIERDZENIA WADLIWOŚCI PROTOKOŁU</a:t>
            </a:r>
          </a:p>
        </p:txBody>
      </p:sp>
      <p:sp>
        <p:nvSpPr>
          <p:cNvPr id="137220" name="Prostokąt 1">
            <a:extLst>
              <a:ext uri="{FF2B5EF4-FFF2-40B4-BE49-F238E27FC236}">
                <a16:creationId xmlns="" xmlns:a16="http://schemas.microsoft.com/office/drawing/2014/main" id="{ACBE87F4-7FE6-40C0-91BD-B8A1CD477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01763"/>
            <a:ext cx="85693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Jeżeli terytorialna komisja wyborcza stwierdzi, że protokół został sporządzony błędnie, wezwie obwodową komisję wyborczą do usunięcia błędów.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9D032A"/>
                </a:solidFill>
                <a:latin typeface="Arial" panose="020B0604020202020204" pitchFamily="34" charset="0"/>
              </a:rPr>
              <a:t>W takiej sytuacji przewodniczący komisji niezwłocznie zwołuje posiedzenie w celu usunięcia błędów. Protokół zawierający błędy stanowi dokument z głosowania.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Na pierwszej stronie protokołu należy uczynić adnotację „WADLIWY”.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Adnotację tę opatrują podpisami wszyscy członkowie komisji obecni przy tej czynności.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Adnotację opatruje się pieczęcią.</a:t>
            </a:r>
          </a:p>
        </p:txBody>
      </p:sp>
      <p:sp>
        <p:nvSpPr>
          <p:cNvPr id="137221" name="Prostokąt 4">
            <a:extLst>
              <a:ext uri="{FF2B5EF4-FFF2-40B4-BE49-F238E27FC236}">
                <a16:creationId xmlns="" xmlns:a16="http://schemas.microsoft.com/office/drawing/2014/main" id="{780950F1-455F-4A9D-972A-F54E46F4E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661025"/>
            <a:ext cx="698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Prawidłową treść protokołu należy podać do wiadomości publicznej poprzez wywieszenie protokołu w siedzibie komisji.</a:t>
            </a:r>
          </a:p>
        </p:txBody>
      </p:sp>
    </p:spTree>
    <p:extLst>
      <p:ext uri="{BB962C8B-B14F-4D97-AF65-F5344CB8AC3E}">
        <p14:creationId xmlns:p14="http://schemas.microsoft.com/office/powerpoint/2010/main" val="407200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>
            <a:extLst>
              <a:ext uri="{FF2B5EF4-FFF2-40B4-BE49-F238E27FC236}">
                <a16:creationId xmlns="" xmlns:a16="http://schemas.microsoft.com/office/drawing/2014/main" id="{FE75F27A-D760-40EE-92FE-21161FC0A900}"/>
              </a:ext>
            </a:extLst>
          </p:cNvPr>
          <p:cNvSpPr/>
          <p:nvPr/>
        </p:nvSpPr>
        <p:spPr>
          <a:xfrm>
            <a:off x="468313" y="3573463"/>
            <a:ext cx="8424862" cy="1150937"/>
          </a:xfrm>
          <a:prstGeom prst="roundRect">
            <a:avLst/>
          </a:prstGeom>
          <a:solidFill>
            <a:srgbClr val="9D0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8243" name="Prostokąt 3">
            <a:extLst>
              <a:ext uri="{FF2B5EF4-FFF2-40B4-BE49-F238E27FC236}">
                <a16:creationId xmlns="" xmlns:a16="http://schemas.microsoft.com/office/drawing/2014/main" id="{F9EE11D2-5D50-4DC8-B6C7-B3102029E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6767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C00000"/>
                </a:solidFill>
                <a:latin typeface="Arial Black" panose="020B0A04020102020204" pitchFamily="34" charset="0"/>
              </a:rPr>
              <a:t>PRZEKAZYWANIE DOKUMENTÓW Z WYBORÓW URZĘDNIKOWI WYBORCZEMU.</a:t>
            </a:r>
          </a:p>
        </p:txBody>
      </p:sp>
      <p:sp>
        <p:nvSpPr>
          <p:cNvPr id="138244" name="Prostokąt 1">
            <a:extLst>
              <a:ext uri="{FF2B5EF4-FFF2-40B4-BE49-F238E27FC236}">
                <a16:creationId xmlns="" xmlns:a16="http://schemas.microsoft.com/office/drawing/2014/main" id="{7F72F4A0-A2DC-4DD8-8051-9E12D87CE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84313"/>
            <a:ext cx="7723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Po sporządzeniu protokołu głosowania i podaniu go do publicznej wiadomości komisja składa do opakowań zbiorczych osobno: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AC64658C-41FD-4F27-9164-C8D6EB632ECC}"/>
              </a:ext>
            </a:extLst>
          </p:cNvPr>
          <p:cNvSpPr/>
          <p:nvPr/>
        </p:nvSpPr>
        <p:spPr>
          <a:xfrm>
            <a:off x="755650" y="2276475"/>
            <a:ext cx="748823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/>
              <a:t>sporządzone wcześniej pakiety zawierające posegregowane: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 smtClean="0"/>
              <a:t>karty nieważne</a:t>
            </a:r>
            <a:r>
              <a:rPr lang="pl-PL" b="1" dirty="0"/>
              <a:t>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 smtClean="0"/>
              <a:t>k</a:t>
            </a:r>
            <a:r>
              <a:rPr lang="pl-PL" b="1" smtClean="0"/>
              <a:t>arty </a:t>
            </a:r>
            <a:r>
              <a:rPr lang="pl-PL" b="1" dirty="0" smtClean="0"/>
              <a:t>ważne</a:t>
            </a:r>
            <a:r>
              <a:rPr lang="pl-PL" b="1" dirty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niewykorzystane karty do głosowania. </a:t>
            </a:r>
          </a:p>
        </p:txBody>
      </p:sp>
      <p:sp>
        <p:nvSpPr>
          <p:cNvPr id="138246" name="Prostokąt 5">
            <a:extLst>
              <a:ext uri="{FF2B5EF4-FFF2-40B4-BE49-F238E27FC236}">
                <a16:creationId xmlns="" xmlns:a16="http://schemas.microsoft.com/office/drawing/2014/main" id="{A257635F-7E34-44E3-89E6-FC5C0FBC1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868863"/>
            <a:ext cx="82089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Po dokładnym zamknięciu opakowanie zbiorcze zapieczętowuje się, przy użyciu pieczęci komisji, w sposób uniemożliwiający jego otwarcie bez naruszenia odcisku pieczęci.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W przypadku użycia worków do przygotowania opakowań zbiorczych, komisja zamyka worek oklejając go dokładnie taśmą klejącą i nakłada plombę strunową, jeżeli została przekazana komisji.</a:t>
            </a:r>
          </a:p>
        </p:txBody>
      </p:sp>
      <p:sp>
        <p:nvSpPr>
          <p:cNvPr id="138247" name="pole tekstowe 6">
            <a:extLst>
              <a:ext uri="{FF2B5EF4-FFF2-40B4-BE49-F238E27FC236}">
                <a16:creationId xmlns="" xmlns:a16="http://schemas.microsoft.com/office/drawing/2014/main" id="{FFB8FCDA-820A-4407-83B1-F23934835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686175"/>
            <a:ext cx="7848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Do opakowania zbiorczego przeznaczonego na karty do głosowania, nie można pakować żadnych innych dokumentów z wyborów oraz materiałów biurowych lub wyposażenia komisji.</a:t>
            </a:r>
          </a:p>
        </p:txBody>
      </p:sp>
    </p:spTree>
    <p:extLst>
      <p:ext uri="{BB962C8B-B14F-4D97-AF65-F5344CB8AC3E}">
        <p14:creationId xmlns:p14="http://schemas.microsoft.com/office/powerpoint/2010/main" val="272448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pole tekstowe 2">
            <a:extLst>
              <a:ext uri="{FF2B5EF4-FFF2-40B4-BE49-F238E27FC236}">
                <a16:creationId xmlns="" xmlns:a16="http://schemas.microsoft.com/office/drawing/2014/main" id="{082C3C81-0AE9-48F9-AC11-092F03DFC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184275"/>
            <a:ext cx="856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Odrębnymi pakietami przekazywanymi urzędnikowi wyborczemu są:</a:t>
            </a:r>
          </a:p>
        </p:txBody>
      </p:sp>
      <p:sp>
        <p:nvSpPr>
          <p:cNvPr id="139267" name="Prostokąt 4">
            <a:extLst>
              <a:ext uri="{FF2B5EF4-FFF2-40B4-BE49-F238E27FC236}">
                <a16:creationId xmlns="" xmlns:a16="http://schemas.microsoft.com/office/drawing/2014/main" id="{C5194824-DDCC-43DF-8DA3-CC702D505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6767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C00000"/>
                </a:solidFill>
                <a:latin typeface="Arial Black" panose="020B0A04020102020204" pitchFamily="34" charset="0"/>
              </a:rPr>
              <a:t>PRZEKAZYWANIE DOKUMENTÓW Z WYBORÓW URZĘDNIKOWI WYBORCZEMU.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DABEF4EC-5D03-4769-B7FA-FEA22123BCA9}"/>
              </a:ext>
            </a:extLst>
          </p:cNvPr>
          <p:cNvSpPr/>
          <p:nvPr/>
        </p:nvSpPr>
        <p:spPr>
          <a:xfrm>
            <a:off x="182563" y="1554163"/>
            <a:ext cx="8642350" cy="5078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spis wyborców wraz z dołączonymi do niego aktami pełnomocnictwa,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lista wyborców, którzy udzielili pełnomocnictwa do głosowania, na której komisja odnotowywała fakt głosowania przez pełnomocnika,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 smtClean="0"/>
              <a:t>pakiet zawierający </a:t>
            </a:r>
            <a:r>
              <a:rPr lang="pl-PL" b="1" dirty="0"/>
              <a:t>koperty zwrotne (bez kart do głosowania!!!),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wszystkie arkusze pomocnicze i niewykorzystane formularze protokołu (także błędnie wypełnione),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wadliwie </a:t>
            </a:r>
            <a:r>
              <a:rPr lang="pl-PL" b="1" dirty="0" smtClean="0"/>
              <a:t>sporządzony protokół </a:t>
            </a:r>
            <a:r>
              <a:rPr lang="pl-PL" b="1" dirty="0"/>
              <a:t>głosowania.</a:t>
            </a:r>
          </a:p>
          <a:p>
            <a:pPr>
              <a:defRPr/>
            </a:pPr>
            <a:r>
              <a:rPr lang="pl-PL" b="1" dirty="0">
                <a:latin typeface="Arial Black" panose="020B0A04020102020204" pitchFamily="34" charset="0"/>
              </a:rPr>
              <a:t>Pakiety zawierające ww. dokumenty pakuje się w zbiorczą paczkę, którą opisuje się, pieczętuje i zabezpiecza przed możliwością niekontrolowanego otwarcia.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b="1" dirty="0"/>
          </a:p>
          <a:p>
            <a:pPr>
              <a:defRPr/>
            </a:pPr>
            <a:r>
              <a:rPr lang="pl-PL" b="1" dirty="0"/>
              <a:t>Pozostałą dokumentację komisji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drugi egzemplarz protokołu głosowania,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nagrania przekazane jako dokumenty z wyborów przez mężów zaufania,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protokoły posiedzeń,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uchwały,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drugie egzemplarze raportu ostrzeżeń itp.</a:t>
            </a:r>
          </a:p>
          <a:p>
            <a:pPr>
              <a:defRPr/>
            </a:pPr>
            <a:r>
              <a:rPr lang="pl-PL" b="1" dirty="0">
                <a:latin typeface="Arial Black" panose="020B0A04020102020204" pitchFamily="34" charset="0"/>
              </a:rPr>
              <a:t>Komisja pakuje w odrębną paczkę, którą opisuje i pieczętuje. </a:t>
            </a:r>
          </a:p>
        </p:txBody>
      </p:sp>
    </p:spTree>
    <p:extLst>
      <p:ext uri="{BB962C8B-B14F-4D97-AF65-F5344CB8AC3E}">
        <p14:creationId xmlns:p14="http://schemas.microsoft.com/office/powerpoint/2010/main" val="24993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AutoShape 4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>
            <a:extLst>
              <a:ext uri="{FF2B5EF4-FFF2-40B4-BE49-F238E27FC236}">
                <a16:creationId xmlns="" xmlns:a16="http://schemas.microsoft.com/office/drawing/2014/main" id="{6657384F-0260-407F-87E4-DF556CE3AB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1638300"/>
            <a:ext cx="30670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140291" name="AutoShape 6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>
            <a:extLst>
              <a:ext uri="{FF2B5EF4-FFF2-40B4-BE49-F238E27FC236}">
                <a16:creationId xmlns="" xmlns:a16="http://schemas.microsoft.com/office/drawing/2014/main" id="{EF43ECE5-080D-4588-BE93-4EA0CA36D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233363"/>
            <a:ext cx="987266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pic>
        <p:nvPicPr>
          <p:cNvPr id="140292" name="Obraz 6">
            <a:extLst>
              <a:ext uri="{FF2B5EF4-FFF2-40B4-BE49-F238E27FC236}">
                <a16:creationId xmlns="" xmlns:a16="http://schemas.microsoft.com/office/drawing/2014/main" id="{4EC82E59-8FFF-42B0-B5D9-54EAD220A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13488"/>
            <a:ext cx="11858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3" name="pole tekstowe 5">
            <a:extLst>
              <a:ext uri="{FF2B5EF4-FFF2-40B4-BE49-F238E27FC236}">
                <a16:creationId xmlns="" xmlns:a16="http://schemas.microsoft.com/office/drawing/2014/main" id="{E095CFB8-494B-463F-AEB0-CBEF5594C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93713"/>
            <a:ext cx="3694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9D032A"/>
                </a:solidFill>
                <a:latin typeface="Arial Black" panose="020B0A04020102020204" pitchFamily="34" charset="0"/>
              </a:rPr>
              <a:t>PLOMBY WYBORCZE</a:t>
            </a:r>
          </a:p>
        </p:txBody>
      </p:sp>
      <p:pic>
        <p:nvPicPr>
          <p:cNvPr id="140294" name="Obraz 1">
            <a:extLst>
              <a:ext uri="{FF2B5EF4-FFF2-40B4-BE49-F238E27FC236}">
                <a16:creationId xmlns="" xmlns:a16="http://schemas.microsoft.com/office/drawing/2014/main" id="{6169BFE8-A4A8-4291-BD04-E7781445B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124075"/>
            <a:ext cx="515302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5" name="pole tekstowe 3">
            <a:extLst>
              <a:ext uri="{FF2B5EF4-FFF2-40B4-BE49-F238E27FC236}">
                <a16:creationId xmlns="" xmlns:a16="http://schemas.microsoft.com/office/drawing/2014/main" id="{D9066BDE-22B7-4B17-A6CE-4DAD5EB52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1385888"/>
            <a:ext cx="86391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Urzędnicy wyborczy oraz członkowie komisji obwodowych otrzymają do swojej dyspozycji plomby typu:</a:t>
            </a:r>
          </a:p>
        </p:txBody>
      </p:sp>
      <p:sp>
        <p:nvSpPr>
          <p:cNvPr id="140296" name="pole tekstowe 4">
            <a:extLst>
              <a:ext uri="{FF2B5EF4-FFF2-40B4-BE49-F238E27FC236}">
                <a16:creationId xmlns="" xmlns:a16="http://schemas.microsoft.com/office/drawing/2014/main" id="{A85B5541-F271-4197-9854-3910295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2486025"/>
            <a:ext cx="262731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 Black" panose="020B0A04020102020204" pitchFamily="34" charset="0"/>
              </a:rPr>
              <a:t>plomba jednorazowa - naklejka foliowa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latin typeface="Arial Black" panose="020B0A04020102020204" pitchFamily="34" charset="0"/>
              </a:rPr>
              <a:t>plomba strunowa</a:t>
            </a:r>
          </a:p>
        </p:txBody>
      </p:sp>
      <p:sp>
        <p:nvSpPr>
          <p:cNvPr id="6" name="Strzałka w prawo 5">
            <a:extLst>
              <a:ext uri="{FF2B5EF4-FFF2-40B4-BE49-F238E27FC236}">
                <a16:creationId xmlns="" xmlns:a16="http://schemas.microsoft.com/office/drawing/2014/main" id="{86270A3C-CF2C-4570-B66B-95BCC20236C2}"/>
              </a:ext>
            </a:extLst>
          </p:cNvPr>
          <p:cNvSpPr/>
          <p:nvPr/>
        </p:nvSpPr>
        <p:spPr>
          <a:xfrm>
            <a:off x="2601913" y="2605088"/>
            <a:ext cx="1181100" cy="5207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5" name="Strzałka w prawo 14">
            <a:extLst>
              <a:ext uri="{FF2B5EF4-FFF2-40B4-BE49-F238E27FC236}">
                <a16:creationId xmlns="" xmlns:a16="http://schemas.microsoft.com/office/drawing/2014/main" id="{75B51376-01FF-4F93-935B-F65F7A6070CF}"/>
              </a:ext>
            </a:extLst>
          </p:cNvPr>
          <p:cNvSpPr/>
          <p:nvPr/>
        </p:nvSpPr>
        <p:spPr>
          <a:xfrm>
            <a:off x="2562225" y="4691063"/>
            <a:ext cx="1181100" cy="52228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40299" name="pole tekstowe 15">
            <a:extLst>
              <a:ext uri="{FF2B5EF4-FFF2-40B4-BE49-F238E27FC236}">
                <a16:creationId xmlns="" xmlns:a16="http://schemas.microsoft.com/office/drawing/2014/main" id="{791614D4-4835-41CA-B5AC-E2CB1C165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6221413"/>
            <a:ext cx="8639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 Black" panose="020B0A04020102020204" pitchFamily="34" charset="0"/>
              </a:rPr>
              <a:t>Każda z plomb jest opatrzona unikatowym numerem. </a:t>
            </a:r>
          </a:p>
        </p:txBody>
      </p:sp>
      <p:pic>
        <p:nvPicPr>
          <p:cNvPr id="140300" name="Obraz 1">
            <a:extLst>
              <a:ext uri="{FF2B5EF4-FFF2-40B4-BE49-F238E27FC236}">
                <a16:creationId xmlns="" xmlns:a16="http://schemas.microsoft.com/office/drawing/2014/main" id="{A5828A3F-3B14-4E85-B58E-F63E83BA9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06788"/>
            <a:ext cx="3635375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5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Prostokąt 3">
            <a:extLst>
              <a:ext uri="{FF2B5EF4-FFF2-40B4-BE49-F238E27FC236}">
                <a16:creationId xmlns="" xmlns:a16="http://schemas.microsoft.com/office/drawing/2014/main" id="{404351AB-25F8-4596-A4B6-866A034A8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8101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C00000"/>
                </a:solidFill>
                <a:latin typeface="Arial" panose="020B0604020202020204" pitchFamily="34" charset="0"/>
              </a:rPr>
              <a:t>Plombowanie worka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C00000"/>
                </a:solidFill>
                <a:latin typeface="Arial" panose="020B0604020202020204" pitchFamily="34" charset="0"/>
              </a:rPr>
              <a:t>przy zastosowaniu plomby strunowej</a:t>
            </a:r>
            <a:endParaRPr lang="pl-PL" altLang="pl-PL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42339" name="Obraz 1">
            <a:extLst>
              <a:ext uri="{FF2B5EF4-FFF2-40B4-BE49-F238E27FC236}">
                <a16:creationId xmlns="" xmlns:a16="http://schemas.microsoft.com/office/drawing/2014/main" id="{1758BF77-6D03-4E81-A5A5-9CAE5B971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08275"/>
            <a:ext cx="3922712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0" name="pole tekstowe 4">
            <a:extLst>
              <a:ext uri="{FF2B5EF4-FFF2-40B4-BE49-F238E27FC236}">
                <a16:creationId xmlns="" xmlns:a16="http://schemas.microsoft.com/office/drawing/2014/main" id="{0A682D36-A405-4B24-B8F5-3E2FB87D0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1217613"/>
            <a:ext cx="75866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>
                <a:latin typeface="Arial" panose="020B0604020202020204" pitchFamily="34" charset="0"/>
              </a:rPr>
              <a:t>Upewnić się, że w worku umieszczono tylko pakiety zawierające karty ważne, nieważne, i niewykorzystane do głosowania.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>
                <a:latin typeface="Arial" panose="020B0604020202020204" pitchFamily="34" charset="0"/>
              </a:rPr>
              <a:t>Ciasno „zrolować” wlot worka.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>
                <a:latin typeface="Arial" panose="020B0604020202020204" pitchFamily="34" charset="0"/>
              </a:rPr>
              <a:t>Okleić wlot worka taśmą klejącą.</a:t>
            </a:r>
          </a:p>
        </p:txBody>
      </p:sp>
      <p:pic>
        <p:nvPicPr>
          <p:cNvPr id="142341" name="Obraz 5">
            <a:extLst>
              <a:ext uri="{FF2B5EF4-FFF2-40B4-BE49-F238E27FC236}">
                <a16:creationId xmlns="" xmlns:a16="http://schemas.microsoft.com/office/drawing/2014/main" id="{65819346-658D-4111-937B-C36589A4E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97200"/>
            <a:ext cx="3313112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6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>
            <a:extLst>
              <a:ext uri="{FF2B5EF4-FFF2-40B4-BE49-F238E27FC236}">
                <a16:creationId xmlns="" xmlns:a16="http://schemas.microsoft.com/office/drawing/2014/main" id="{69487C68-9D1B-4F34-B813-EF8592566B75}"/>
              </a:ext>
            </a:extLst>
          </p:cNvPr>
          <p:cNvSpPr/>
          <p:nvPr/>
        </p:nvSpPr>
        <p:spPr>
          <a:xfrm>
            <a:off x="150813" y="5157788"/>
            <a:ext cx="7704137" cy="158432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43363" name="Prostokąt 3">
            <a:extLst>
              <a:ext uri="{FF2B5EF4-FFF2-40B4-BE49-F238E27FC236}">
                <a16:creationId xmlns="" xmlns:a16="http://schemas.microsoft.com/office/drawing/2014/main" id="{75CB03CE-FBF4-441E-BD85-94E7DAA71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8101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C00000"/>
                </a:solidFill>
                <a:latin typeface="Arial" panose="020B0604020202020204" pitchFamily="34" charset="0"/>
              </a:rPr>
              <a:t>Plombowanie worka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C00000"/>
                </a:solidFill>
                <a:latin typeface="Arial" panose="020B0604020202020204" pitchFamily="34" charset="0"/>
              </a:rPr>
              <a:t>przy zastosowaniu plomby strunowej</a:t>
            </a:r>
            <a:endParaRPr lang="pl-PL" altLang="pl-PL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43364" name="Obraz 2">
            <a:extLst>
              <a:ext uri="{FF2B5EF4-FFF2-40B4-BE49-F238E27FC236}">
                <a16:creationId xmlns="" xmlns:a16="http://schemas.microsoft.com/office/drawing/2014/main" id="{3C3161AA-F27A-4DE5-B8B2-BB2691AEA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2101850"/>
            <a:ext cx="3097213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5" name="pole tekstowe 3">
            <a:extLst>
              <a:ext uri="{FF2B5EF4-FFF2-40B4-BE49-F238E27FC236}">
                <a16:creationId xmlns="" xmlns:a16="http://schemas.microsoft.com/office/drawing/2014/main" id="{07CE8E1C-7EE0-4522-BF0B-3BFDB4913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5210175"/>
            <a:ext cx="76327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W przypadku, gdy worek zostanie zabezpieczony plombą strunową, bez uprzedniego zabezpieczenia taśmą klejącą, plomba może zostać rozerwana.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Unikatowy numer plomby przewodniczący komisji wpisuje do wewnętrznego protokołu.</a:t>
            </a:r>
          </a:p>
        </p:txBody>
      </p:sp>
      <p:sp>
        <p:nvSpPr>
          <p:cNvPr id="143366" name="pole tekstowe 4">
            <a:extLst>
              <a:ext uri="{FF2B5EF4-FFF2-40B4-BE49-F238E27FC236}">
                <a16:creationId xmlns="" xmlns:a16="http://schemas.microsoft.com/office/drawing/2014/main" id="{CA6C4993-0424-4947-8117-ADB31F59D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85850"/>
            <a:ext cx="5616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>
                <a:latin typeface="Arial" panose="020B0604020202020204" pitchFamily="34" charset="0"/>
              </a:rPr>
              <a:t>Nałożyć plombę strunową w sposób uniemożliwiający jej ściągnięcie z worka.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>
                <a:latin typeface="Arial" panose="020B0604020202020204" pitchFamily="34" charset="0"/>
              </a:rPr>
              <a:t>Worek można bezpiecznie transportować.</a:t>
            </a:r>
          </a:p>
        </p:txBody>
      </p:sp>
      <p:pic>
        <p:nvPicPr>
          <p:cNvPr id="143367" name="Obraz 6">
            <a:extLst>
              <a:ext uri="{FF2B5EF4-FFF2-40B4-BE49-F238E27FC236}">
                <a16:creationId xmlns="" xmlns:a16="http://schemas.microsoft.com/office/drawing/2014/main" id="{7B72C023-1D57-4415-89C8-A955D3411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12875"/>
            <a:ext cx="2665412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5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Prostokąt 3">
            <a:extLst>
              <a:ext uri="{FF2B5EF4-FFF2-40B4-BE49-F238E27FC236}">
                <a16:creationId xmlns="" xmlns:a16="http://schemas.microsoft.com/office/drawing/2014/main" id="{BF4FE988-30EE-4781-8C49-FD4621640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810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C00000"/>
                </a:solidFill>
                <a:latin typeface="Arial" panose="020B0604020202020204" pitchFamily="34" charset="0"/>
              </a:rPr>
              <a:t>POSTĘPOWANIE Z NAKLEJKĄ FOLIOWĄ</a:t>
            </a:r>
            <a:endParaRPr lang="pl-PL" altLang="pl-PL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44387" name="Obraz 1">
            <a:extLst>
              <a:ext uri="{FF2B5EF4-FFF2-40B4-BE49-F238E27FC236}">
                <a16:creationId xmlns="" xmlns:a16="http://schemas.microsoft.com/office/drawing/2014/main" id="{BD133AB0-850C-4004-B2F0-6061C63AE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952500"/>
            <a:ext cx="611663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pole tekstowe 1">
            <a:extLst>
              <a:ext uri="{FF2B5EF4-FFF2-40B4-BE49-F238E27FC236}">
                <a16:creationId xmlns="" xmlns:a16="http://schemas.microsoft.com/office/drawing/2014/main" id="{3630407E-4E76-4E88-BAE4-49CD6DE6B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878138"/>
            <a:ext cx="80645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Komisje otrzymają także plomby naklejkowe (plomby foliowe)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Biała - naklejona na plombę etykieta, przeznaczona jest na odciśnięcie pieczęci obwodowej komisji wyborczej</a:t>
            </a:r>
            <a:r>
              <a:rPr lang="pl-PL" altLang="pl-PL" sz="1800" b="1" dirty="0" smtClean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Naklejka foliowa, w przypadku jej naruszenia po uprzednim naklejeniu na powierzchnię przedmiotu (obiektu) chronionego, informuje o nieuprawnionej ingerencji poprzez pojawienie się na powierzchni plomby, ukośnych napisów „OPEN VOID”.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u="sng" dirty="0">
                <a:latin typeface="Arial Black" panose="020B0A04020102020204" pitchFamily="34" charset="0"/>
              </a:rPr>
              <a:t>Komisja zobowiązana jest do ewidencjonowania użycia plomb.</a:t>
            </a:r>
          </a:p>
        </p:txBody>
      </p:sp>
      <p:sp>
        <p:nvSpPr>
          <p:cNvPr id="6" name="Strzałka w górę 5">
            <a:extLst>
              <a:ext uri="{FF2B5EF4-FFF2-40B4-BE49-F238E27FC236}">
                <a16:creationId xmlns="" xmlns:a16="http://schemas.microsoft.com/office/drawing/2014/main" id="{C03EABB1-7AB3-4A84-A440-7DDD17BB7D4D}"/>
              </a:ext>
            </a:extLst>
          </p:cNvPr>
          <p:cNvSpPr/>
          <p:nvPr/>
        </p:nvSpPr>
        <p:spPr>
          <a:xfrm rot="19200855">
            <a:off x="6883400" y="1387475"/>
            <a:ext cx="503238" cy="1817688"/>
          </a:xfrm>
          <a:prstGeom prst="upArrow">
            <a:avLst/>
          </a:prstGeom>
          <a:solidFill>
            <a:srgbClr val="9D0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60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pole tekstowe 2">
            <a:extLst>
              <a:ext uri="{FF2B5EF4-FFF2-40B4-BE49-F238E27FC236}">
                <a16:creationId xmlns="" xmlns:a16="http://schemas.microsoft.com/office/drawing/2014/main" id="{16832FE0-15E0-4526-A86A-73DF05F75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57338"/>
            <a:ext cx="88566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Przekazanie dokumentów z wyborów urzędnikowi wyborczemu jest możliwe dopiero po otrzymaniu  informacji o przyjęciu protokołów głosowania przez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terytorialną komisję wyborczą.</a:t>
            </a:r>
            <a:endParaRPr lang="pl-PL" altLang="pl-PL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Wówczas przewodniczący komisji przekazuje w depozyt urzędnikowi wyborczemu wszystkie opakowania zbiorcze i paczki z dokumentami.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Ponadto komisja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odrębnie przekazuje </a:t>
            </a:r>
            <a:r>
              <a:rPr lang="pl-PL" altLang="pl-PL" sz="1800" b="1" dirty="0">
                <a:latin typeface="Arial" panose="020B0604020202020204" pitchFamily="34" charset="0"/>
              </a:rPr>
              <a:t>urzędnikowi wyborczemu pieczęć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komisji.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Sposób przekazania należy uzgodnić wcześniej z osobami, którym materiały te są przekazywane. </a:t>
            </a:r>
          </a:p>
        </p:txBody>
      </p:sp>
      <p:sp>
        <p:nvSpPr>
          <p:cNvPr id="145411" name="Prostokąt 4">
            <a:extLst>
              <a:ext uri="{FF2B5EF4-FFF2-40B4-BE49-F238E27FC236}">
                <a16:creationId xmlns="" xmlns:a16="http://schemas.microsoft.com/office/drawing/2014/main" id="{7DF2E141-91C9-4B09-ABCD-C472310F5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6767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C00000"/>
                </a:solidFill>
                <a:latin typeface="Arial Black" panose="020B0A04020102020204" pitchFamily="34" charset="0"/>
              </a:rPr>
              <a:t>PRZEKAZYWANIE DOKUMENTÓW Z WYBORÓW URZĘDNIKOWI WYBORCZEMU.</a:t>
            </a:r>
          </a:p>
        </p:txBody>
      </p:sp>
      <p:pic>
        <p:nvPicPr>
          <p:cNvPr id="145412" name="Obraz 1" descr="Clipart - Misc Bag Generic Blue">
            <a:extLst>
              <a:ext uri="{FF2B5EF4-FFF2-40B4-BE49-F238E27FC236}">
                <a16:creationId xmlns="" xmlns:a16="http://schemas.microsoft.com/office/drawing/2014/main" id="{AD1AF446-AC6B-48F9-81C8-B7A76DDB5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923">
            <a:off x="1671638" y="4778375"/>
            <a:ext cx="13874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Obraz 5" descr="Clipart - Misc Bag Generic Blue">
            <a:extLst>
              <a:ext uri="{FF2B5EF4-FFF2-40B4-BE49-F238E27FC236}">
                <a16:creationId xmlns="" xmlns:a16="http://schemas.microsoft.com/office/drawing/2014/main" id="{A94B371F-D09C-4844-B157-A27A55462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26154">
            <a:off x="2608263" y="4811713"/>
            <a:ext cx="138747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Obraz 6" descr="Clipart - Misc Bag Generic Blue">
            <a:extLst>
              <a:ext uri="{FF2B5EF4-FFF2-40B4-BE49-F238E27FC236}">
                <a16:creationId xmlns="" xmlns:a16="http://schemas.microsoft.com/office/drawing/2014/main" id="{102BB4D2-DD5C-44DC-B83F-5D2E8BB3F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20365">
            <a:off x="4205288" y="4849813"/>
            <a:ext cx="1389062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5" name="Obraz 7" descr="Clipart - Misc Bag Generic Blue">
            <a:extLst>
              <a:ext uri="{FF2B5EF4-FFF2-40B4-BE49-F238E27FC236}">
                <a16:creationId xmlns="" xmlns:a16="http://schemas.microsoft.com/office/drawing/2014/main" id="{29A78754-15E9-4DF4-B74A-E1D10BC43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4849813"/>
            <a:ext cx="138747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6" name="Obraz 8" descr="Clipart - Misc Bag Generic Blue">
            <a:extLst>
              <a:ext uri="{FF2B5EF4-FFF2-40B4-BE49-F238E27FC236}">
                <a16:creationId xmlns="" xmlns:a16="http://schemas.microsoft.com/office/drawing/2014/main" id="{45D3D49C-95FA-4277-8DDC-89526ABDB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20365">
            <a:off x="4905375" y="4749800"/>
            <a:ext cx="1389063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7" name="Obraz 9" descr="Clipart - Misc Bag Generic Blue">
            <a:extLst>
              <a:ext uri="{FF2B5EF4-FFF2-40B4-BE49-F238E27FC236}">
                <a16:creationId xmlns="" xmlns:a16="http://schemas.microsoft.com/office/drawing/2014/main" id="{E4EFA320-CA56-4A0B-84A3-F3DC53510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5181">
            <a:off x="6280944" y="5074444"/>
            <a:ext cx="138747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7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ole tekstowe 1">
            <a:extLst>
              <a:ext uri="{FF2B5EF4-FFF2-40B4-BE49-F238E27FC236}">
                <a16:creationId xmlns:a16="http://schemas.microsoft.com/office/drawing/2014/main" xmlns="" id="{DD8A3B4A-6DD9-4792-9123-121FEA9C1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76250"/>
            <a:ext cx="633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MĘŻOWIE ZAUFANIA - UPRAWNIENIA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13A07C52-D1B1-4D22-BC61-83AB3E2C19DF}"/>
              </a:ext>
            </a:extLst>
          </p:cNvPr>
          <p:cNvSpPr/>
          <p:nvPr/>
        </p:nvSpPr>
        <p:spPr>
          <a:xfrm>
            <a:off x="250825" y="798513"/>
            <a:ext cx="8713788" cy="2354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700" dirty="0">
                <a:latin typeface="Franklin Gothic Book" panose="020B0503020102020204" pitchFamily="34" charset="0"/>
                <a:ea typeface="SimSun" pitchFamily="2" charset="-122"/>
                <a:cs typeface="Arial" pitchFamily="34" charset="0"/>
              </a:rPr>
              <a:t>W dniu głosowania – </a:t>
            </a:r>
          </a:p>
          <a:p>
            <a:pPr marL="285750" indent="-285750">
              <a:buFontTx/>
              <a:buChar char="-"/>
              <a:defRPr/>
            </a:pPr>
            <a:r>
              <a:rPr lang="pl-PL" altLang="pl-PL" sz="1700" dirty="0">
                <a:latin typeface="Franklin Gothic Book" panose="020B0503020102020204" pitchFamily="34" charset="0"/>
                <a:ea typeface="SimSun" pitchFamily="2" charset="-122"/>
                <a:cs typeface="Arial" pitchFamily="34" charset="0"/>
              </a:rPr>
              <a:t>od momentu rozpoczęcia pracy przez komisję  - do czasu rozpoczęcia </a:t>
            </a:r>
            <a:br>
              <a:rPr lang="pl-PL" altLang="pl-PL" sz="1700" dirty="0">
                <a:latin typeface="Franklin Gothic Book" panose="020B0503020102020204" pitchFamily="34" charset="0"/>
                <a:ea typeface="SimSun" pitchFamily="2" charset="-122"/>
                <a:cs typeface="Arial" pitchFamily="34" charset="0"/>
              </a:rPr>
            </a:br>
            <a:r>
              <a:rPr lang="pl-PL" altLang="pl-PL" sz="1700" dirty="0">
                <a:latin typeface="Franklin Gothic Book" panose="020B0503020102020204" pitchFamily="34" charset="0"/>
                <a:ea typeface="SimSun" pitchFamily="2" charset="-122"/>
                <a:cs typeface="Arial" pitchFamily="34" charset="0"/>
              </a:rPr>
              <a:t>głosowania </a:t>
            </a:r>
            <a:r>
              <a:rPr lang="pl-PL" altLang="pl-PL" sz="1700" b="1" dirty="0">
                <a:latin typeface="Franklin Gothic Book" panose="020B0503020102020204" pitchFamily="34" charset="0"/>
                <a:ea typeface="SimSun" pitchFamily="2" charset="-122"/>
                <a:cs typeface="Arial" pitchFamily="34" charset="0"/>
              </a:rPr>
              <a:t>oraz</a:t>
            </a:r>
            <a:r>
              <a:rPr lang="pl-PL" altLang="pl-PL" sz="1700" dirty="0">
                <a:latin typeface="Franklin Gothic Book" panose="020B0503020102020204" pitchFamily="34" charset="0"/>
                <a:ea typeface="SimSun" pitchFamily="2" charset="-122"/>
                <a:cs typeface="Arial" pitchFamily="34" charset="0"/>
              </a:rPr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pl-PL" altLang="pl-PL" sz="1700" dirty="0">
                <a:latin typeface="Franklin Gothic Book" panose="020B0503020102020204" pitchFamily="34" charset="0"/>
                <a:ea typeface="SimSun" pitchFamily="2" charset="-122"/>
                <a:cs typeface="Arial" pitchFamily="34" charset="0"/>
              </a:rPr>
              <a:t>w okresie od zamknięcia lokalu wyborczego do czasu podpisania </a:t>
            </a:r>
            <a:br>
              <a:rPr lang="pl-PL" altLang="pl-PL" sz="1700" dirty="0">
                <a:latin typeface="Franklin Gothic Book" panose="020B0503020102020204" pitchFamily="34" charset="0"/>
                <a:ea typeface="SimSun" pitchFamily="2" charset="-122"/>
                <a:cs typeface="Arial" pitchFamily="34" charset="0"/>
              </a:rPr>
            </a:br>
            <a:r>
              <a:rPr lang="pl-PL" altLang="pl-PL" sz="1700" dirty="0">
                <a:latin typeface="Franklin Gothic Book" panose="020B0503020102020204" pitchFamily="34" charset="0"/>
                <a:ea typeface="SimSun" pitchFamily="2" charset="-122"/>
                <a:cs typeface="Arial" pitchFamily="34" charset="0"/>
              </a:rPr>
              <a:t>protokołu głosowania, </a:t>
            </a:r>
          </a:p>
          <a:p>
            <a:pPr>
              <a:defRPr/>
            </a:pPr>
            <a:r>
              <a:rPr lang="pl-PL" altLang="pl-PL" sz="1100" b="1" dirty="0">
                <a:latin typeface="Franklin Gothic Book" panose="020B0503020102020204" pitchFamily="34" charset="0"/>
                <a:ea typeface="SimSun" pitchFamily="2" charset="-122"/>
                <a:cs typeface="Arial" pitchFamily="34" charset="0"/>
              </a:rPr>
              <a:t> </a:t>
            </a:r>
          </a:p>
          <a:p>
            <a:pPr>
              <a:defRPr/>
            </a:pPr>
            <a:endParaRPr lang="pl-PL" altLang="pl-PL" sz="1700" b="1" dirty="0">
              <a:latin typeface="Franklin Gothic Book" panose="020B0503020102020204" pitchFamily="34" charset="0"/>
              <a:ea typeface="SimSun" pitchFamily="2" charset="-122"/>
              <a:cs typeface="Arial" pitchFamily="34" charset="0"/>
            </a:endParaRPr>
          </a:p>
          <a:p>
            <a:pPr>
              <a:defRPr/>
            </a:pPr>
            <a:endParaRPr lang="pl-PL" altLang="pl-PL" sz="1700" b="1" u="sng" dirty="0">
              <a:latin typeface="Franklin Gothic Book" panose="020B0503020102020204" pitchFamily="34" charset="0"/>
              <a:ea typeface="SimSun" pitchFamily="2" charset="-122"/>
              <a:cs typeface="Arial" pitchFamily="34" charset="0"/>
            </a:endParaRPr>
          </a:p>
          <a:p>
            <a:pPr>
              <a:defRPr/>
            </a:pPr>
            <a:endParaRPr lang="pl-PL" altLang="pl-PL" sz="1700" dirty="0">
              <a:latin typeface="Franklin Gothic Book" panose="020B0503020102020204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Prostokąt 4">
            <a:extLst>
              <a:ext uri="{FF2B5EF4-FFF2-40B4-BE49-F238E27FC236}">
                <a16:creationId xmlns:a16="http://schemas.microsoft.com/office/drawing/2014/main" xmlns="" id="{4B278DCB-C576-44DC-90C5-D1FBDB563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2309813"/>
            <a:ext cx="9053513" cy="892175"/>
          </a:xfrm>
          <a:prstGeom prst="rect">
            <a:avLst/>
          </a:prstGeom>
          <a:solidFill>
            <a:srgbClr val="9D032A"/>
          </a:solidFill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b="1" dirty="0">
                <a:solidFill>
                  <a:schemeClr val="bg1"/>
                </a:solidFill>
                <a:latin typeface="Franklin Gothic Book" panose="020B0503020102020204" pitchFamily="34" charset="0"/>
                <a:ea typeface="SimSun" pitchFamily="2" charset="-122"/>
                <a:cs typeface="Arial" pitchFamily="34" charset="0"/>
              </a:rPr>
              <a:t>czynności komisji mogą być rejestrowane przez mężów zaufania </a:t>
            </a:r>
            <a:br>
              <a:rPr lang="pl-PL" altLang="pl-PL" b="1" dirty="0">
                <a:solidFill>
                  <a:schemeClr val="bg1"/>
                </a:solidFill>
                <a:latin typeface="Franklin Gothic Book" panose="020B0503020102020204" pitchFamily="34" charset="0"/>
                <a:ea typeface="SimSun" pitchFamily="2" charset="-122"/>
                <a:cs typeface="Arial" pitchFamily="34" charset="0"/>
              </a:rPr>
            </a:br>
            <a:r>
              <a:rPr lang="pl-PL" altLang="pl-PL" b="1" dirty="0">
                <a:solidFill>
                  <a:schemeClr val="bg1"/>
                </a:solidFill>
                <a:latin typeface="Franklin Gothic Book" panose="020B0503020102020204" pitchFamily="34" charset="0"/>
                <a:ea typeface="SimSun" pitchFamily="2" charset="-122"/>
                <a:cs typeface="Arial" pitchFamily="34" charset="0"/>
              </a:rPr>
              <a:t>z wykorzystaniem własnych urządzeń rejestrujących </a:t>
            </a:r>
            <a:r>
              <a:rPr lang="pl-PL" altLang="pl-PL" sz="1200" b="1" dirty="0">
                <a:solidFill>
                  <a:schemeClr val="bg1"/>
                </a:solidFill>
                <a:latin typeface="Franklin Gothic Book" panose="020B0503020102020204" pitchFamily="34" charset="0"/>
                <a:ea typeface="SimSun" pitchFamily="2" charset="-122"/>
                <a:cs typeface="Arial" pitchFamily="34" charset="0"/>
              </a:rPr>
              <a:t>(art. 42 § 5 Kodeksu wyborczego</a:t>
            </a:r>
            <a:r>
              <a:rPr lang="pl-PL" altLang="pl-PL" sz="1600" b="1" dirty="0">
                <a:solidFill>
                  <a:schemeClr val="bg1"/>
                </a:solidFill>
                <a:latin typeface="Franklin Gothic Book" panose="020B0503020102020204" pitchFamily="34" charset="0"/>
                <a:ea typeface="SimSun" pitchFamily="2" charset="-122"/>
                <a:cs typeface="Arial" pitchFamily="34" charset="0"/>
              </a:rPr>
              <a:t>).</a:t>
            </a:r>
          </a:p>
          <a:p>
            <a:pPr algn="ctr">
              <a:defRPr/>
            </a:pPr>
            <a:r>
              <a:rPr lang="pl-PL" altLang="pl-PL" sz="1600" b="1" dirty="0">
                <a:solidFill>
                  <a:schemeClr val="bg1"/>
                </a:solidFill>
                <a:latin typeface="Franklin Gothic Book" panose="020B0503020102020204" pitchFamily="34" charset="0"/>
                <a:ea typeface="SimSun" pitchFamily="2" charset="-122"/>
                <a:cs typeface="Arial" pitchFamily="34" charset="0"/>
              </a:rPr>
              <a:t>(bez transmisji !!!)</a:t>
            </a:r>
          </a:p>
        </p:txBody>
      </p:sp>
      <p:pic>
        <p:nvPicPr>
          <p:cNvPr id="28677" name="Symbol zastępczy zawartości 3" descr="1195436790606908375johnny_automatic_man_with_a_camera.svg.med.png">
            <a:extLst>
              <a:ext uri="{FF2B5EF4-FFF2-40B4-BE49-F238E27FC236}">
                <a16:creationId xmlns:a16="http://schemas.microsoft.com/office/drawing/2014/main" xmlns="" id="{7F49AC73-1350-4EAB-BC91-1F9E5941C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52738"/>
            <a:ext cx="1057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Prostokąt 1">
            <a:extLst>
              <a:ext uri="{FF2B5EF4-FFF2-40B4-BE49-F238E27FC236}">
                <a16:creationId xmlns:a16="http://schemas.microsoft.com/office/drawing/2014/main" xmlns="" id="{0F4B43E7-CFC5-48A7-B6F0-6B16658AD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663" y="3629025"/>
            <a:ext cx="7504112" cy="1831271"/>
          </a:xfrm>
          <a:prstGeom prst="rect">
            <a:avLst/>
          </a:prstGeom>
          <a:noFill/>
          <a:ln w="28575">
            <a:solidFill>
              <a:srgbClr val="9018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1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700" b="1" dirty="0">
                <a:latin typeface="Franklin Gothic Book" panose="020B0503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Materiały zawierające zarejestrowany przebieg czynności na wniosek męża zaufania, rejestrującego te czynności, mogą zostać zakwalifikowane jako dokumenty z wyborów. </a:t>
            </a:r>
            <a:r>
              <a:rPr lang="pl-PL" altLang="pl-PL" sz="1700" dirty="0">
                <a:latin typeface="Franklin Gothic Book" panose="020B0503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 przypadku, </a:t>
            </a:r>
            <a:r>
              <a:rPr lang="pl-PL" altLang="pl-PL" sz="1700" b="1" dirty="0">
                <a:solidFill>
                  <a:srgbClr val="9D032A"/>
                </a:solidFill>
                <a:latin typeface="Franklin Gothic Book" panose="020B0503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gdy mąż zaufania złoży wniosek o dołączenie zarejestrowanego przez niego materiału jako dokument z wyborów</a:t>
            </a:r>
            <a:r>
              <a:rPr lang="pl-PL" altLang="pl-PL" sz="1700" dirty="0">
                <a:latin typeface="Franklin Gothic Book" panose="020B0503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komisja pakuje go, opieczętowuje oraz przekazuje z innymi dokumentami z wyborów </a:t>
            </a:r>
            <a:r>
              <a:rPr lang="pl-PL" altLang="pl-PL" sz="1700" dirty="0" smtClean="0">
                <a:latin typeface="Franklin Gothic Book" panose="020B05030201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komisji. </a:t>
            </a:r>
            <a:endParaRPr lang="pl-PL" altLang="pl-PL" sz="1700" dirty="0">
              <a:latin typeface="Franklin Gothic Book" panose="020B05030201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ymbol zastępczy tekstu 1">
            <a:extLst>
              <a:ext uri="{FF2B5EF4-FFF2-40B4-BE49-F238E27FC236}">
                <a16:creationId xmlns="" xmlns:a16="http://schemas.microsoft.com/office/drawing/2014/main" id="{E494D321-7ACA-4C43-AEA3-A90CB72C5B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25" y="34925"/>
            <a:ext cx="9148763" cy="6858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z="3200"/>
          </a:p>
          <a:p>
            <a:pPr eaLnBrk="1" hangingPunct="1">
              <a:spcBef>
                <a:spcPct val="0"/>
              </a:spcBef>
            </a:pPr>
            <a:endParaRPr lang="pl-PL" altLang="pl-PL" sz="3200"/>
          </a:p>
          <a:p>
            <a:pPr eaLnBrk="1" hangingPunct="1">
              <a:spcBef>
                <a:spcPct val="0"/>
              </a:spcBef>
            </a:pPr>
            <a:endParaRPr lang="pl-PL" altLang="pl-PL" sz="3200"/>
          </a:p>
          <a:p>
            <a:pPr eaLnBrk="1" hangingPunct="1">
              <a:spcBef>
                <a:spcPct val="0"/>
              </a:spcBef>
            </a:pPr>
            <a:endParaRPr lang="pl-PL" altLang="pl-PL" sz="3200"/>
          </a:p>
          <a:p>
            <a:pPr eaLnBrk="1" hangingPunct="1">
              <a:spcBef>
                <a:spcPct val="0"/>
              </a:spcBef>
            </a:pPr>
            <a:endParaRPr lang="pl-PL" altLang="pl-PL" sz="3200"/>
          </a:p>
          <a:p>
            <a:pPr eaLnBrk="1" hangingPunct="1">
              <a:spcBef>
                <a:spcPct val="0"/>
              </a:spcBef>
            </a:pPr>
            <a:endParaRPr lang="pl-PL" altLang="pl-PL" sz="3200"/>
          </a:p>
          <a:p>
            <a:pPr eaLnBrk="1" hangingPunct="1">
              <a:spcBef>
                <a:spcPct val="0"/>
              </a:spcBef>
            </a:pPr>
            <a:endParaRPr lang="pl-PL" altLang="pl-PL" sz="3200"/>
          </a:p>
          <a:p>
            <a:pPr eaLnBrk="1" hangingPunct="1">
              <a:spcBef>
                <a:spcPct val="0"/>
              </a:spcBef>
            </a:pPr>
            <a:endParaRPr lang="pl-PL" altLang="pl-PL" sz="3200"/>
          </a:p>
          <a:p>
            <a:pPr eaLnBrk="1" hangingPunct="1">
              <a:spcBef>
                <a:spcPct val="0"/>
              </a:spcBef>
            </a:pPr>
            <a:endParaRPr lang="pl-PL" altLang="pl-PL" sz="3200"/>
          </a:p>
          <a:p>
            <a:pPr eaLnBrk="1" hangingPunct="1">
              <a:spcBef>
                <a:spcPct val="0"/>
              </a:spcBef>
            </a:pPr>
            <a:endParaRPr lang="pl-PL" altLang="pl-PL" sz="3200"/>
          </a:p>
          <a:p>
            <a:pPr eaLnBrk="1" hangingPunct="1">
              <a:spcBef>
                <a:spcPct val="0"/>
              </a:spcBef>
            </a:pPr>
            <a:endParaRPr lang="pl-PL" altLang="pl-PL" sz="3200"/>
          </a:p>
          <a:p>
            <a:pPr eaLnBrk="1" hangingPunct="1">
              <a:spcBef>
                <a:spcPct val="0"/>
              </a:spcBef>
            </a:pPr>
            <a:endParaRPr lang="pl-PL" altLang="pl-PL" sz="3200"/>
          </a:p>
          <a:p>
            <a:pPr eaLnBrk="1" hangingPunct="1">
              <a:spcBef>
                <a:spcPct val="0"/>
              </a:spcBef>
            </a:pPr>
            <a:endParaRPr lang="pl-PL" altLang="pl-PL" sz="3200"/>
          </a:p>
          <a:p>
            <a:pPr eaLnBrk="1" hangingPunct="1">
              <a:spcBef>
                <a:spcPct val="0"/>
              </a:spcBef>
            </a:pPr>
            <a:endParaRPr lang="pl-PL" altLang="pl-PL" sz="2800"/>
          </a:p>
          <a:p>
            <a:pPr eaLnBrk="1" hangingPunct="1">
              <a:spcBef>
                <a:spcPct val="0"/>
              </a:spcBef>
            </a:pPr>
            <a:endParaRPr lang="pl-PL" altLang="pl-PL" sz="3200"/>
          </a:p>
        </p:txBody>
      </p:sp>
      <p:sp>
        <p:nvSpPr>
          <p:cNvPr id="148483" name="pole tekstowe 2">
            <a:extLst>
              <a:ext uri="{FF2B5EF4-FFF2-40B4-BE49-F238E27FC236}">
                <a16:creationId xmlns="" xmlns:a16="http://schemas.microsoft.com/office/drawing/2014/main" id="{478E8325-97E0-4A7D-AA3C-FB848DA36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620713"/>
            <a:ext cx="53292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 Sans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 Sans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 Sans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 Sans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 San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4000" b="1">
                <a:solidFill>
                  <a:srgbClr val="FFFFFF"/>
                </a:solidFill>
                <a:latin typeface="Arial" panose="020B0604020202020204" pitchFamily="34" charset="0"/>
              </a:rPr>
              <a:t>Dziękujemy Państwu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4000" b="1">
                <a:solidFill>
                  <a:srgbClr val="FFFFFF"/>
                </a:solidFill>
                <a:latin typeface="Arial" panose="020B0604020202020204" pitchFamily="34" charset="0"/>
              </a:rPr>
              <a:t>za uwagę</a:t>
            </a:r>
          </a:p>
          <a:p>
            <a:pPr>
              <a:spcBef>
                <a:spcPct val="0"/>
              </a:spcBef>
              <a:buFontTx/>
              <a:buNone/>
            </a:pPr>
            <a:endParaRPr lang="pl-PL" altLang="pl-PL" sz="1800">
              <a:solidFill>
                <a:srgbClr val="58595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3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ole tekstowe 1">
            <a:extLst>
              <a:ext uri="{FF2B5EF4-FFF2-40B4-BE49-F238E27FC236}">
                <a16:creationId xmlns:a16="http://schemas.microsoft.com/office/drawing/2014/main" xmlns="" id="{9984E55E-4E5A-40A6-82E3-4B3FB2ED6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76250"/>
            <a:ext cx="633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MĘŻOWIE ZAUFANIA - UPRAWNIENIA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0086CF61-12F7-443F-8392-A2562A9B7AC1}"/>
              </a:ext>
            </a:extLst>
          </p:cNvPr>
          <p:cNvSpPr/>
          <p:nvPr/>
        </p:nvSpPr>
        <p:spPr>
          <a:xfrm>
            <a:off x="179388" y="3716338"/>
            <a:ext cx="8566150" cy="22479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90181B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pl-PL" sz="1100" dirty="0"/>
          </a:p>
          <a:p>
            <a:pPr algn="just">
              <a:defRPr/>
            </a:pPr>
            <a:r>
              <a:rPr lang="pl-PL" b="1" dirty="0"/>
              <a:t>Przewodniczący komisji może wydawać polecenia o charakterze porządkowym</a:t>
            </a:r>
            <a:r>
              <a:rPr lang="pl-PL" dirty="0"/>
              <a:t>, w przypadku gdy działania mężów zaufania wykraczają poza ich uprawnienia, utrudniają pracę komisji, zakłócają powagę głosowania lub naruszają jego tajność. Fakt ten należy odnotować w punkcie </a:t>
            </a:r>
            <a:r>
              <a:rPr lang="pl-PL" dirty="0" smtClean="0"/>
              <a:t>20 protokołu głosowania</a:t>
            </a:r>
            <a:r>
              <a:rPr lang="pl-PL" dirty="0"/>
              <a:t>. </a:t>
            </a:r>
          </a:p>
          <a:p>
            <a:pPr>
              <a:defRPr/>
            </a:pPr>
            <a:r>
              <a:rPr lang="pl-PL" b="1" dirty="0"/>
              <a:t>Kwestie organizacyjne związane z wykonywaniem funkcji męża zaufania należą do kompetencji przewodniczącego danej komisji, który winien ustalić je i przekazać przybyłym mężom zaufania. </a:t>
            </a:r>
            <a:endParaRPr lang="pl-PL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CFDD0A70-C6F4-4232-9C87-FD9873B2CA86}"/>
              </a:ext>
            </a:extLst>
          </p:cNvPr>
          <p:cNvSpPr/>
          <p:nvPr/>
        </p:nvSpPr>
        <p:spPr>
          <a:xfrm>
            <a:off x="179388" y="1484313"/>
            <a:ext cx="8566150" cy="187325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l-PL" altLang="pl-PL" b="1" dirty="0">
                <a:solidFill>
                  <a:schemeClr val="tx1"/>
                </a:solidFill>
                <a:latin typeface="Franklin Gothic Book" panose="020B0503020102020204" pitchFamily="34" charset="0"/>
                <a:ea typeface="Times New Roman" pitchFamily="18" charset="0"/>
                <a:cs typeface="Arial" pitchFamily="34" charset="0"/>
              </a:rPr>
              <a:t>Obserwacja czynności wykonywanych przez komisję obwodową </a:t>
            </a:r>
            <a:r>
              <a:rPr lang="pl-PL" altLang="pl-PL" b="1" u="sng" dirty="0">
                <a:solidFill>
                  <a:srgbClr val="9D032A"/>
                </a:solidFill>
                <a:latin typeface="Franklin Gothic Book" panose="020B0503020102020204" pitchFamily="34" charset="0"/>
                <a:ea typeface="Times New Roman" pitchFamily="18" charset="0"/>
                <a:cs typeface="Arial" pitchFamily="34" charset="0"/>
              </a:rPr>
              <a:t>w trakcie głosowania</a:t>
            </a:r>
            <a:r>
              <a:rPr lang="pl-PL" altLang="pl-PL" b="1" dirty="0">
                <a:solidFill>
                  <a:srgbClr val="9D032A"/>
                </a:solidFill>
                <a:latin typeface="Franklin Gothic Book" panose="020B0503020102020204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pl-PL" altLang="pl-PL" b="1" dirty="0">
                <a:solidFill>
                  <a:schemeClr val="tx1"/>
                </a:solidFill>
                <a:latin typeface="Franklin Gothic Book" panose="020B0503020102020204" pitchFamily="34" charset="0"/>
                <a:ea typeface="Times New Roman" pitchFamily="18" charset="0"/>
                <a:cs typeface="Arial" pitchFamily="34" charset="0"/>
              </a:rPr>
              <a:t>tj. w okresie od jego rozpoczęcia o godz. 7</a:t>
            </a:r>
            <a:r>
              <a:rPr lang="pl-PL" altLang="pl-PL" b="1" baseline="30000" dirty="0">
                <a:solidFill>
                  <a:schemeClr val="tx1"/>
                </a:solidFill>
                <a:latin typeface="Franklin Gothic Book" panose="020B0503020102020204" pitchFamily="34" charset="0"/>
                <a:ea typeface="Times New Roman" pitchFamily="18" charset="0"/>
                <a:cs typeface="Arial" pitchFamily="34" charset="0"/>
              </a:rPr>
              <a:t>00 </a:t>
            </a:r>
            <a:r>
              <a:rPr lang="pl-PL" altLang="pl-PL" b="1" dirty="0">
                <a:solidFill>
                  <a:schemeClr val="tx1"/>
                </a:solidFill>
                <a:latin typeface="Franklin Gothic Book" panose="020B0503020102020204" pitchFamily="34" charset="0"/>
                <a:ea typeface="Times New Roman" pitchFamily="18" charset="0"/>
                <a:cs typeface="Arial" pitchFamily="34" charset="0"/>
              </a:rPr>
              <a:t>do</a:t>
            </a:r>
            <a:r>
              <a:rPr lang="pl-PL" altLang="pl-PL" b="1" baseline="30000" dirty="0">
                <a:solidFill>
                  <a:schemeClr val="tx1"/>
                </a:solidFill>
                <a:latin typeface="Franklin Gothic Book" panose="020B0503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altLang="pl-PL" b="1" dirty="0">
                <a:solidFill>
                  <a:schemeClr val="tx1"/>
                </a:solidFill>
                <a:latin typeface="Franklin Gothic Book" panose="020B0503020102020204" pitchFamily="34" charset="0"/>
                <a:ea typeface="Times New Roman" pitchFamily="18" charset="0"/>
                <a:cs typeface="Arial" pitchFamily="34" charset="0"/>
              </a:rPr>
              <a:t>czasu jego zakończenia do godz. 21</a:t>
            </a:r>
            <a:r>
              <a:rPr lang="pl-PL" altLang="pl-PL" b="1" baseline="30000" dirty="0">
                <a:solidFill>
                  <a:schemeClr val="tx1"/>
                </a:solidFill>
                <a:latin typeface="Franklin Gothic Book" panose="020B0503020102020204" pitchFamily="34" charset="0"/>
                <a:ea typeface="Times New Roman" pitchFamily="18" charset="0"/>
                <a:cs typeface="Arial" pitchFamily="34" charset="0"/>
              </a:rPr>
              <a:t>00</a:t>
            </a:r>
            <a:r>
              <a:rPr lang="pl-PL" altLang="pl-PL" b="1" dirty="0">
                <a:solidFill>
                  <a:schemeClr val="tx1"/>
                </a:solidFill>
                <a:latin typeface="Franklin Gothic Book" panose="020B0503020102020204" pitchFamily="34" charset="0"/>
                <a:ea typeface="Times New Roman" pitchFamily="18" charset="0"/>
                <a:cs typeface="Arial" pitchFamily="34" charset="0"/>
              </a:rPr>
              <a:t>, z zastrzeżeniem, że nie zostało ono przedłużone,</a:t>
            </a:r>
            <a:r>
              <a:rPr lang="pl-PL" altLang="pl-PL" b="1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pl-PL" altLang="pl-PL" b="1" u="sng" dirty="0">
                <a:solidFill>
                  <a:srgbClr val="9D032A"/>
                </a:solidFill>
                <a:latin typeface="Franklin Gothic Book" panose="020B0503020102020204" pitchFamily="34" charset="0"/>
                <a:ea typeface="Times New Roman" pitchFamily="18" charset="0"/>
                <a:cs typeface="Arial" pitchFamily="34" charset="0"/>
              </a:rPr>
              <a:t>nie uprawnia mężów zaufania do utrwalania pracy komisji  za pomocą żadnych urządzeń rejestrujących. </a:t>
            </a:r>
            <a:endParaRPr lang="pl-PL" altLang="pl-PL" u="sng" dirty="0">
              <a:solidFill>
                <a:srgbClr val="9D032A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rostokąt 1">
            <a:extLst>
              <a:ext uri="{FF2B5EF4-FFF2-40B4-BE49-F238E27FC236}">
                <a16:creationId xmlns:a16="http://schemas.microsoft.com/office/drawing/2014/main" xmlns="" id="{FA325F6D-F67A-4681-AF97-A6CF377B3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620713"/>
            <a:ext cx="438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OBSERWATORZY SPOŁECZNI </a:t>
            </a:r>
          </a:p>
        </p:txBody>
      </p:sp>
      <p:pic>
        <p:nvPicPr>
          <p:cNvPr id="30723" name="Picture 2" descr="http://uxbite.com/wp-content/uploads/2011/08/observing-eye-300x200.jpg">
            <a:extLst>
              <a:ext uri="{FF2B5EF4-FFF2-40B4-BE49-F238E27FC236}">
                <a16:creationId xmlns:a16="http://schemas.microsoft.com/office/drawing/2014/main" xmlns="" id="{8D5A52A0-7365-4514-BCBF-7B5C09E32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872038"/>
            <a:ext cx="207803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480714D9-62D1-4B29-83C5-4AFA5FDFCC7C}"/>
              </a:ext>
            </a:extLst>
          </p:cNvPr>
          <p:cNvSpPr/>
          <p:nvPr/>
        </p:nvSpPr>
        <p:spPr>
          <a:xfrm>
            <a:off x="468313" y="1014413"/>
            <a:ext cx="8135937" cy="37210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l-PL" dirty="0"/>
          </a:p>
          <a:p>
            <a:pPr algn="just">
              <a:defRPr/>
            </a:pPr>
            <a:r>
              <a:rPr lang="pl-PL" dirty="0"/>
              <a:t>Zarejestrowane w Rzeczypospolitej Polskiej, tj. </a:t>
            </a:r>
            <a:r>
              <a:rPr lang="pl-PL" b="1" dirty="0"/>
              <a:t>wpisane do Krajowego Rejestru Sądowego</a:t>
            </a:r>
            <a:r>
              <a:rPr lang="pl-PL" dirty="0"/>
              <a:t>, stowarzyszenia i fundacje, do których celów statutowych należy troska o demokrację, prawa obywatelskie i rozwój społeczeństwa obywatelskiego, mają prawo wyznaczyć po jednym obserwatorze społecznym do każdej obwodowej komisji </a:t>
            </a:r>
            <a:r>
              <a:rPr lang="pl-PL" dirty="0" smtClean="0"/>
              <a:t>wyborczej. </a:t>
            </a:r>
            <a:r>
              <a:rPr lang="pl-PL" dirty="0"/>
              <a:t>Prawo wyznaczenia po jednym obserwatorze społecznym do komisji wyborczych mają stowarzyszenia i fundacje, które w swoim statucie mają zapisaną realizację co najmniej jednego z wymienionego wyżej celu, tj. troskę </a:t>
            </a:r>
            <a:r>
              <a:rPr lang="pl-PL" dirty="0" smtClean="0"/>
              <a:t>o </a:t>
            </a:r>
            <a:r>
              <a:rPr lang="pl-PL" dirty="0"/>
              <a:t>demokrację lub prawa obywatelskie albo rozwój społeczeństwa obywatelskiego. Nie ma przy tym znaczenia, w jaki sposób zostaną one zapisane (jakie sformułowania zostaną użyte) w statucie.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pl-PL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rostokąt 1">
            <a:extLst>
              <a:ext uri="{FF2B5EF4-FFF2-40B4-BE49-F238E27FC236}">
                <a16:creationId xmlns:a16="http://schemas.microsoft.com/office/drawing/2014/main" xmlns="" id="{504EC948-E432-4168-9C08-549B1FC4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620713"/>
            <a:ext cx="4387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OBSERWATORZY SPOŁECZNI </a:t>
            </a:r>
          </a:p>
        </p:txBody>
      </p:sp>
      <p:pic>
        <p:nvPicPr>
          <p:cNvPr id="31747" name="Picture 2" descr="http://uxbite.com/wp-content/uploads/2011/08/observing-eye-300x200.jpg">
            <a:extLst>
              <a:ext uri="{FF2B5EF4-FFF2-40B4-BE49-F238E27FC236}">
                <a16:creationId xmlns:a16="http://schemas.microsoft.com/office/drawing/2014/main" xmlns="" id="{DD2A20C8-80C2-4C89-8AD6-DF1260356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420938"/>
            <a:ext cx="2078037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Prostokąt 2">
            <a:extLst>
              <a:ext uri="{FF2B5EF4-FFF2-40B4-BE49-F238E27FC236}">
                <a16:creationId xmlns:a16="http://schemas.microsoft.com/office/drawing/2014/main" xmlns="" id="{019A88CF-4371-4E65-A1B4-D4722C0B0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196975"/>
            <a:ext cx="59039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Obserwatorem społecznym nie może być: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kandydat w wyborach;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komisarz wyborczy;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pełnomocnik wyborczy;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pełnomocnik finansowy;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urzędnik wyborczy;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członek komisji wyborczej. </a:t>
            </a:r>
          </a:p>
        </p:txBody>
      </p:sp>
      <p:sp>
        <p:nvSpPr>
          <p:cNvPr id="7" name="Znak zakazu 6">
            <a:extLst>
              <a:ext uri="{FF2B5EF4-FFF2-40B4-BE49-F238E27FC236}">
                <a16:creationId xmlns:a16="http://schemas.microsoft.com/office/drawing/2014/main" xmlns="" id="{1B8782FA-E097-4676-8758-AB36A6400223}"/>
              </a:ext>
            </a:extLst>
          </p:cNvPr>
          <p:cNvSpPr/>
          <p:nvPr/>
        </p:nvSpPr>
        <p:spPr>
          <a:xfrm>
            <a:off x="7236296" y="2420888"/>
            <a:ext cx="1152128" cy="1224136"/>
          </a:xfrm>
          <a:prstGeom prst="noSmoking">
            <a:avLst>
              <a:gd name="adj" fmla="val 4308"/>
            </a:avLst>
          </a:prstGeom>
          <a:solidFill>
            <a:srgbClr val="FF0000"/>
          </a:solidFill>
          <a:ln w="25400" cmpd="sng">
            <a:solidFill>
              <a:srgbClr val="502604">
                <a:alpha val="70000"/>
              </a:srgbClr>
            </a:solidFill>
          </a:ln>
          <a:effectLst>
            <a:outerShdw blurRad="596900" dist="88900" sx="106000" sy="106000" algn="ctr" rotWithShape="0">
              <a:schemeClr val="bg2">
                <a:lumMod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 prstMaterial="flat">
            <a:bevelT w="342900" prst="coolSlant"/>
            <a:extrusionClr>
              <a:schemeClr val="accent6">
                <a:lumMod val="75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4">
            <a:extLst>
              <a:ext uri="{FF2B5EF4-FFF2-40B4-BE49-F238E27FC236}">
                <a16:creationId xmlns:a16="http://schemas.microsoft.com/office/drawing/2014/main" xmlns="" id="{19F9E58B-226C-4115-8928-D94ABEFF2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8" y="4275138"/>
            <a:ext cx="8424862" cy="2016125"/>
          </a:xfrm>
          <a:prstGeom prst="rect">
            <a:avLst/>
          </a:prstGeom>
          <a:noFill/>
          <a:ln w="19050">
            <a:solidFill>
              <a:srgbClr val="9D03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pl-PL" sz="1100" dirty="0"/>
          </a:p>
          <a:p>
            <a:pPr algn="just">
              <a:defRPr/>
            </a:pPr>
            <a:r>
              <a:rPr lang="pl-PL" sz="2000" b="1" dirty="0"/>
              <a:t>Obserwatorzy społeczni mają takie same uprawnienia </a:t>
            </a:r>
            <a:r>
              <a:rPr lang="pl-PL" sz="2000" dirty="0"/>
              <a:t>jakie przysługują mężom zaufania </a:t>
            </a:r>
            <a:r>
              <a:rPr lang="pl-PL" sz="2000" b="1" dirty="0"/>
              <a:t>za wyjątkiem: </a:t>
            </a:r>
          </a:p>
          <a:p>
            <a:pPr algn="just">
              <a:defRPr/>
            </a:pPr>
            <a:endParaRPr lang="pl-PL" sz="1050" dirty="0"/>
          </a:p>
          <a:p>
            <a:pPr algn="just">
              <a:defRPr/>
            </a:pPr>
            <a:r>
              <a:rPr lang="pl-PL" sz="2000" b="1" dirty="0"/>
              <a:t>1) wnoszenia uwag do protokołu głosowania; </a:t>
            </a:r>
            <a:endParaRPr lang="pl-PL" sz="2000" dirty="0"/>
          </a:p>
          <a:p>
            <a:pPr algn="just">
              <a:defRPr/>
            </a:pPr>
            <a:r>
              <a:rPr lang="pl-PL" sz="2000" b="1" dirty="0"/>
              <a:t>2) obecności przy przewożeniu i przekazywaniu protokołu </a:t>
            </a:r>
          </a:p>
          <a:p>
            <a:pPr algn="just">
              <a:defRPr/>
            </a:pPr>
            <a:r>
              <a:rPr lang="pl-PL" sz="2000" b="1" dirty="0"/>
              <a:t>    do właściwej komisji wyborczej wyższego stopnia. 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az 1">
            <a:extLst>
              <a:ext uri="{FF2B5EF4-FFF2-40B4-BE49-F238E27FC236}">
                <a16:creationId xmlns:a16="http://schemas.microsoft.com/office/drawing/2014/main" xmlns="" id="{74647C99-7DCE-4527-B7A0-21C53551D5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-26988"/>
            <a:ext cx="530066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xmlns="" id="{24F9EE37-82E7-4A5F-B9AE-F88B535A49EF}"/>
              </a:ext>
            </a:extLst>
          </p:cNvPr>
          <p:cNvSpPr/>
          <p:nvPr/>
        </p:nvSpPr>
        <p:spPr>
          <a:xfrm>
            <a:off x="4211638" y="5373688"/>
            <a:ext cx="1874837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C29A8C3D-52EE-4C6D-B7B2-9B38654081D3}"/>
              </a:ext>
            </a:extLst>
          </p:cNvPr>
          <p:cNvSpPr/>
          <p:nvPr/>
        </p:nvSpPr>
        <p:spPr>
          <a:xfrm>
            <a:off x="6084888" y="3500438"/>
            <a:ext cx="3059112" cy="1477962"/>
          </a:xfrm>
          <a:prstGeom prst="rect">
            <a:avLst/>
          </a:prstGeom>
          <a:ln w="38100">
            <a:solidFill>
              <a:srgbClr val="9D032A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dirty="0">
                <a:solidFill>
                  <a:srgbClr val="000000"/>
                </a:solidFill>
                <a:latin typeface="+mn-lt"/>
              </a:rPr>
              <a:t>zaświadczenie podpisane przez osobę działającą w imieniu organu uprawnionego do reprezentowania na zewnątrz stowarzyszenia/fundacji,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rostokąt 1">
            <a:extLst>
              <a:ext uri="{FF2B5EF4-FFF2-40B4-BE49-F238E27FC236}">
                <a16:creationId xmlns:a16="http://schemas.microsoft.com/office/drawing/2014/main" xmlns="" id="{9FEFD4C9-1A0B-4D55-B99D-A2CCBF379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652463"/>
            <a:ext cx="5626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OBSERWATORZY MIĘDZYNARODOWI </a:t>
            </a:r>
          </a:p>
        </p:txBody>
      </p:sp>
      <p:sp>
        <p:nvSpPr>
          <p:cNvPr id="33795" name="Prostokąt 2">
            <a:extLst>
              <a:ext uri="{FF2B5EF4-FFF2-40B4-BE49-F238E27FC236}">
                <a16:creationId xmlns:a16="http://schemas.microsoft.com/office/drawing/2014/main" xmlns="" id="{59F5C040-88E0-477D-94C5-39434C5F0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22450"/>
            <a:ext cx="4895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latin typeface="Franklin Gothic Book" panose="020B0503020102020204" pitchFamily="34" charset="0"/>
                <a:cs typeface="Arial" panose="020B0604020202020204" pitchFamily="34" charset="0"/>
              </a:rPr>
              <a:t>Przy wszystkich czynnościach komisji </a:t>
            </a:r>
            <a:br>
              <a:rPr lang="pl-PL" altLang="pl-PL" sz="200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altLang="pl-PL" sz="2000">
                <a:latin typeface="Franklin Gothic Book" panose="020B0503020102020204" pitchFamily="34" charset="0"/>
                <a:cs typeface="Arial" panose="020B0604020202020204" pitchFamily="34" charset="0"/>
              </a:rPr>
              <a:t>mogą być również obecni </a:t>
            </a:r>
            <a:br>
              <a:rPr lang="pl-PL" altLang="pl-PL" sz="200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altLang="pl-PL" sz="2400" b="1">
                <a:solidFill>
                  <a:srgbClr val="9D032A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obserwatorzy międzynarodowi  </a:t>
            </a:r>
            <a:r>
              <a:rPr lang="pl-PL" altLang="pl-PL" sz="2000">
                <a:solidFill>
                  <a:srgbClr val="FF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/>
            </a:r>
            <a:br>
              <a:rPr lang="pl-PL" altLang="pl-PL" sz="2000">
                <a:solidFill>
                  <a:srgbClr val="FF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altLang="pl-PL" sz="2000">
                <a:latin typeface="Franklin Gothic Book" panose="020B0503020102020204" pitchFamily="34" charset="0"/>
                <a:cs typeface="Arial" panose="020B0604020202020204" pitchFamily="34" charset="0"/>
              </a:rPr>
              <a:t>zaproszeni przez PKW. </a:t>
            </a:r>
          </a:p>
        </p:txBody>
      </p:sp>
      <p:pic>
        <p:nvPicPr>
          <p:cNvPr id="33796" name="Picture 2" descr="Znalezione obrazy dla zapytania lupa">
            <a:extLst>
              <a:ext uri="{FF2B5EF4-FFF2-40B4-BE49-F238E27FC236}">
                <a16:creationId xmlns:a16="http://schemas.microsoft.com/office/drawing/2014/main" xmlns="" id="{38F80EDE-7764-4B5A-BD9A-5BAB1337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12875"/>
            <a:ext cx="34607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Prostokąt 4">
            <a:extLst>
              <a:ext uri="{FF2B5EF4-FFF2-40B4-BE49-F238E27FC236}">
                <a16:creationId xmlns:a16="http://schemas.microsoft.com/office/drawing/2014/main" xmlns="" id="{933F2B11-9BD4-4CE4-AE9D-DAA654998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860800"/>
            <a:ext cx="8424863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latin typeface="Franklin Gothic Book" panose="020B0503020102020204" pitchFamily="34" charset="0"/>
                <a:cs typeface="Arial" panose="020B0604020202020204" pitchFamily="34" charset="0"/>
              </a:rPr>
              <a:t>                    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latin typeface="Franklin Gothic Book" panose="020B0503020102020204" pitchFamily="34" charset="0"/>
                <a:cs typeface="Arial" panose="020B0604020202020204" pitchFamily="34" charset="0"/>
              </a:rPr>
              <a:t>Obserwatorzy międzynarodowi przedstawią komisji </a:t>
            </a:r>
            <a:r>
              <a:rPr lang="pl-PL" altLang="pl-PL" sz="2000" b="1">
                <a:latin typeface="Franklin Gothic Book" panose="020B0503020102020204" pitchFamily="34" charset="0"/>
                <a:cs typeface="Arial" panose="020B0604020202020204" pitchFamily="34" charset="0"/>
              </a:rPr>
              <a:t>zaświadczenie </a:t>
            </a:r>
            <a:r>
              <a:rPr lang="pl-PL" altLang="pl-PL" sz="2000">
                <a:latin typeface="Franklin Gothic Book" panose="020B0503020102020204" pitchFamily="34" charset="0"/>
                <a:cs typeface="Arial" panose="020B0604020202020204" pitchFamily="34" charset="0"/>
              </a:rPr>
              <a:t>wydane przez PKW. Obserwatorzy posiadają </a:t>
            </a:r>
            <a:r>
              <a:rPr lang="pl-PL" altLang="pl-PL" sz="2000" b="1">
                <a:latin typeface="Franklin Gothic Book" panose="020B0503020102020204" pitchFamily="34" charset="0"/>
                <a:cs typeface="Arial" panose="020B0604020202020204" pitchFamily="34" charset="0"/>
              </a:rPr>
              <a:t>uprawnienia mężów zaufania</a:t>
            </a:r>
            <a:r>
              <a:rPr lang="pl-PL" altLang="pl-PL" sz="2000">
                <a:latin typeface="Franklin Gothic Book" panose="020B0503020102020204" pitchFamily="34" charset="0"/>
                <a:cs typeface="Arial" panose="020B0604020202020204" pitchFamily="34" charset="0"/>
              </a:rPr>
              <a:t>, z wyjątkiem prawa do wnoszenia uwag do protokołu (art. 50 § 2 Kodeksu wyborczego).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Franklin Gothic Book" panose="020B0503020102020204" pitchFamily="34" charset="0"/>
                <a:cs typeface="Arial" panose="020B0604020202020204" pitchFamily="34" charset="0"/>
              </a:rPr>
              <a:t>Nie mogą oni wykonywać żadnych czynności członka komisji, pomagać głosującym w głosowaniu ani udzielać im wyjaśnień.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zpwp-sieradz.eu/images/dziennikarz.jpg">
            <a:extLst>
              <a:ext uri="{FF2B5EF4-FFF2-40B4-BE49-F238E27FC236}">
                <a16:creationId xmlns:a16="http://schemas.microsoft.com/office/drawing/2014/main" xmlns="" id="{1A1FC292-F472-499D-B06C-FD4A70D0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158875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Prostokąt 1">
            <a:extLst>
              <a:ext uri="{FF2B5EF4-FFF2-40B4-BE49-F238E27FC236}">
                <a16:creationId xmlns:a16="http://schemas.microsoft.com/office/drawing/2014/main" xmlns="" id="{F8C25A6D-83EC-430C-B48E-5B5CACDA9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38" y="581025"/>
            <a:ext cx="350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PRAWA DZIENNIKARZY</a:t>
            </a:r>
          </a:p>
        </p:txBody>
      </p:sp>
      <p:pic>
        <p:nvPicPr>
          <p:cNvPr id="34820" name="Picture 4" descr="466">
            <a:extLst>
              <a:ext uri="{FF2B5EF4-FFF2-40B4-BE49-F238E27FC236}">
                <a16:creationId xmlns:a16="http://schemas.microsoft.com/office/drawing/2014/main" xmlns="" id="{1FEF2BF2-5596-47A5-AACD-698ABABB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765175"/>
            <a:ext cx="2127250" cy="2932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http://www.antwo.pl/images/img_questions/pl/1343995336501bbdc8a647b.jpg">
            <a:extLst>
              <a:ext uri="{FF2B5EF4-FFF2-40B4-BE49-F238E27FC236}">
                <a16:creationId xmlns:a16="http://schemas.microsoft.com/office/drawing/2014/main" xmlns="" id="{D8A14EC3-5E4C-4373-80D9-966CC93A0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817563"/>
            <a:ext cx="8969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809F6109-B044-4A93-A2F4-C0741B51225F}"/>
              </a:ext>
            </a:extLst>
          </p:cNvPr>
          <p:cNvSpPr/>
          <p:nvPr/>
        </p:nvSpPr>
        <p:spPr>
          <a:xfrm>
            <a:off x="3635375" y="1216025"/>
            <a:ext cx="5445125" cy="3076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ważna legitymacja dziennikarska lub inny dokument potwierdzający reprezentowanie redakcji;</a:t>
            </a:r>
          </a:p>
          <a:p>
            <a:pPr>
              <a:defRPr/>
            </a:pPr>
            <a:endParaRPr lang="pl-PL" sz="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obowiązek zgłoszenia przewodniczącemu komisji </a:t>
            </a:r>
            <a:br>
              <a:rPr 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oraz stosowanie się do zarządzeń mających na celu zapewnienie powagi i tajności głosowania;</a:t>
            </a:r>
          </a:p>
          <a:p>
            <a:pPr>
              <a:defRPr/>
            </a:pPr>
            <a:endParaRPr lang="pl-PL" sz="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Zakaz przeprowadzania wywiadów </a:t>
            </a:r>
            <a:r>
              <a:rPr lang="pl-PL" sz="1700" b="1" u="sng" dirty="0">
                <a:solidFill>
                  <a:srgbClr val="9D032A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 lokalu </a:t>
            </a:r>
            <a:br>
              <a:rPr lang="pl-PL" sz="1700" b="1" u="sng" dirty="0">
                <a:solidFill>
                  <a:srgbClr val="9D032A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sz="1700" b="1" u="sng" dirty="0">
                <a:solidFill>
                  <a:srgbClr val="9D032A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 którym odbywa się głosowanie; </a:t>
            </a:r>
          </a:p>
          <a:p>
            <a:pPr>
              <a:defRPr/>
            </a:pPr>
            <a:endParaRPr lang="pl-PL" sz="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Zakaz przebywania w lokalu przed rozpoczęciem głosowania oraz po jego zakończeniu. </a:t>
            </a:r>
          </a:p>
        </p:txBody>
      </p:sp>
      <p:sp>
        <p:nvSpPr>
          <p:cNvPr id="27655" name="Prostokąt 6">
            <a:extLst>
              <a:ext uri="{FF2B5EF4-FFF2-40B4-BE49-F238E27FC236}">
                <a16:creationId xmlns:a16="http://schemas.microsoft.com/office/drawing/2014/main" xmlns="" id="{D39389AF-F4C3-437D-A287-3F5FA50B7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349750"/>
            <a:ext cx="6480175" cy="1800225"/>
          </a:xfrm>
          <a:prstGeom prst="rect">
            <a:avLst/>
          </a:prstGeom>
          <a:noFill/>
          <a:ln w="28575">
            <a:solidFill>
              <a:srgbClr val="9D03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endParaRPr lang="pl-PL" altLang="pl-PL" sz="1050" b="1" dirty="0">
              <a:latin typeface="Franklin Gothic Book" panose="020B0503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altLang="pl-PL" b="1" dirty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Dopuszczalne jest, </a:t>
            </a:r>
            <a:r>
              <a:rPr lang="pl-PL" altLang="pl-PL" b="1" u="sng" dirty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 uzyskaniu zgody</a:t>
            </a:r>
            <a:r>
              <a:rPr lang="pl-PL" altLang="pl-PL" b="1" dirty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przewodniczącego </a:t>
            </a:r>
            <a:br>
              <a:rPr lang="pl-PL" altLang="pl-PL" b="1" dirty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altLang="pl-PL" b="1" dirty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komisji oraz osób, których wizerunek jest utrwalany, </a:t>
            </a:r>
            <a:br>
              <a:rPr lang="pl-PL" altLang="pl-PL" b="1" dirty="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altLang="pl-PL" b="1" dirty="0">
                <a:solidFill>
                  <a:srgbClr val="9D032A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filmowanie i fotografowanie przebiegu głosowania.</a:t>
            </a:r>
          </a:p>
          <a:p>
            <a:pPr algn="just">
              <a:defRPr/>
            </a:pPr>
            <a:r>
              <a:rPr lang="pl-PL" altLang="pl-PL" sz="1200" b="1" dirty="0">
                <a:solidFill>
                  <a:srgbClr val="9D032A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altLang="pl-PL" b="1" dirty="0">
                <a:solidFill>
                  <a:srgbClr val="9D032A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altLang="pl-PL" b="1" dirty="0">
                <a:solidFill>
                  <a:srgbClr val="9D032A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altLang="pl-PL" sz="2400" b="1" i="1" u="sng" dirty="0">
                <a:solidFill>
                  <a:srgbClr val="9D032A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Nie jest potrzebna zgoda komisarza</a:t>
            </a:r>
            <a:r>
              <a:rPr lang="pl-PL" altLang="pl-PL" sz="2400" b="1" dirty="0">
                <a:solidFill>
                  <a:srgbClr val="9D032A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pl-PL" altLang="pl-PL" sz="1050" b="1" dirty="0">
              <a:solidFill>
                <a:srgbClr val="9D032A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rostokąt 1">
            <a:extLst>
              <a:ext uri="{FF2B5EF4-FFF2-40B4-BE49-F238E27FC236}">
                <a16:creationId xmlns:a16="http://schemas.microsoft.com/office/drawing/2014/main" xmlns="" id="{B11571EE-1475-4DDB-9BB9-3C887D9E5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3938" y="581025"/>
            <a:ext cx="3502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PRAWA DZIENNIKARZY</a:t>
            </a:r>
          </a:p>
        </p:txBody>
      </p:sp>
      <p:pic>
        <p:nvPicPr>
          <p:cNvPr id="35843" name="Obraz 7" descr="11784624-kamerzysta-strzel-kina-z-kamery-wideo.jpg">
            <a:extLst>
              <a:ext uri="{FF2B5EF4-FFF2-40B4-BE49-F238E27FC236}">
                <a16:creationId xmlns:a16="http://schemas.microsoft.com/office/drawing/2014/main" xmlns="" id="{B1F67986-73B0-4BD3-A71D-E5BCE1B6D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65638"/>
            <a:ext cx="166052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Prostokąt 4">
            <a:extLst>
              <a:ext uri="{FF2B5EF4-FFF2-40B4-BE49-F238E27FC236}">
                <a16:creationId xmlns:a16="http://schemas.microsoft.com/office/drawing/2014/main" xmlns="" id="{1A507DF2-5BF5-4794-A561-3C81766C3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1989138"/>
            <a:ext cx="7448550" cy="1938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9D032A"/>
                </a:solidFill>
                <a:latin typeface="Arial" panose="020B0604020202020204" pitchFamily="34" charset="0"/>
              </a:rPr>
              <a:t>Za zgodą właściwej gminnej komisji wyborczej </a:t>
            </a:r>
            <a:r>
              <a:rPr lang="pl-PL" altLang="pl-PL" sz="2000" b="1" dirty="0">
                <a:latin typeface="Arial" panose="020B0604020202020204" pitchFamily="34" charset="0"/>
              </a:rPr>
              <a:t>dopuszczalne jest sfilmowanie i sfotografowanie przez przedstawicieli prasy </a:t>
            </a:r>
            <a:r>
              <a:rPr lang="pl-PL" altLang="pl-PL" sz="2000" b="1" dirty="0">
                <a:solidFill>
                  <a:srgbClr val="9D032A"/>
                </a:solidFill>
                <a:latin typeface="Arial" panose="020B0604020202020204" pitchFamily="34" charset="0"/>
              </a:rPr>
              <a:t>momentu otwierania przez  obwodową komisję wyborczą </a:t>
            </a:r>
            <a:r>
              <a:rPr lang="pl-PL" altLang="pl-PL" sz="2000" b="1" dirty="0" smtClean="0">
                <a:solidFill>
                  <a:srgbClr val="9D032A"/>
                </a:solidFill>
                <a:latin typeface="Arial" panose="020B0604020202020204" pitchFamily="34" charset="0"/>
              </a:rPr>
              <a:t>urny </a:t>
            </a:r>
            <a:r>
              <a:rPr lang="pl-PL" altLang="pl-PL" sz="2000" b="1" dirty="0">
                <a:solidFill>
                  <a:srgbClr val="9D032A"/>
                </a:solidFill>
                <a:latin typeface="Arial" panose="020B0604020202020204" pitchFamily="34" charset="0"/>
              </a:rPr>
              <a:t>wyborczej i wyjmowania z niej kart do głosowania. </a:t>
            </a:r>
            <a:r>
              <a:rPr lang="pl-PL" altLang="pl-PL" sz="2000" b="1" dirty="0">
                <a:latin typeface="Arial" panose="020B0604020202020204" pitchFamily="34" charset="0"/>
              </a:rPr>
              <a:t>Po wykonaniu tej czynności przedstawiciele prasy obowiązani są niezwłocznie opuścić lokal komisji.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janowice-bestwina.pl/wp-content/uploads/2013/04/1.jpg">
            <a:extLst>
              <a:ext uri="{FF2B5EF4-FFF2-40B4-BE49-F238E27FC236}">
                <a16:creationId xmlns:a16="http://schemas.microsoft.com/office/drawing/2014/main" xmlns="" id="{50971AAC-F9D5-48BB-8492-EAA82DAA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11288"/>
            <a:ext cx="24479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Prostokąt 1">
            <a:extLst>
              <a:ext uri="{FF2B5EF4-FFF2-40B4-BE49-F238E27FC236}">
                <a16:creationId xmlns:a16="http://schemas.microsoft.com/office/drawing/2014/main" xmlns="" id="{41B97219-B0BA-4EE9-A7FD-9CAD8F1C5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241425"/>
            <a:ext cx="90963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Członkowie komisji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Uprawnienia mężów zaufania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Obserwatorzy społeczni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Obserwatorzy międzynarodowi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Dziennikarze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Lokal wyborczy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Zadania komisji przed dniem wyborów	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Zadania komisji w dniu wyborów przed otwarciem lokalu wyborczego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Zadania komisji w trakcie głosowania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Głosowanie przez pełnomocnika – szczególne zadania komisji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Głosowanie korespondencyjne – szczególne zadania komisji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Przebieg głosowania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Zakończenie głosowania</a:t>
            </a:r>
          </a:p>
        </p:txBody>
      </p:sp>
      <p:sp>
        <p:nvSpPr>
          <p:cNvPr id="17412" name="pole tekstowe 3">
            <a:extLst>
              <a:ext uri="{FF2B5EF4-FFF2-40B4-BE49-F238E27FC236}">
                <a16:creationId xmlns:a16="http://schemas.microsoft.com/office/drawing/2014/main" xmlns="" id="{5ED1F912-B4A8-4AA9-A415-98F2827CF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76250"/>
            <a:ext cx="3373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PROGRAM SZKOLENIA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ole tekstowe 2">
            <a:extLst>
              <a:ext uri="{FF2B5EF4-FFF2-40B4-BE49-F238E27FC236}">
                <a16:creationId xmlns:a16="http://schemas.microsoft.com/office/drawing/2014/main" xmlns="" id="{B5DA1770-476E-44AD-A84C-D02C7B924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404813"/>
            <a:ext cx="2963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LOKAL WYBORCZY </a:t>
            </a:r>
          </a:p>
        </p:txBody>
      </p:sp>
      <p:pic>
        <p:nvPicPr>
          <p:cNvPr id="36867" name="Picture 5" descr="godlo-panstwowe-arkusz_148">
            <a:extLst>
              <a:ext uri="{FF2B5EF4-FFF2-40B4-BE49-F238E27FC236}">
                <a16:creationId xmlns:a16="http://schemas.microsoft.com/office/drawing/2014/main" xmlns="" id="{C229CB5C-BD76-437D-AA1B-2A91BA16B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73088"/>
            <a:ext cx="8143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 descr="http://zspwyrzysk.pl/userfiles/zspwyrzyskpl/foto00.jpg">
            <a:extLst>
              <a:ext uri="{FF2B5EF4-FFF2-40B4-BE49-F238E27FC236}">
                <a16:creationId xmlns:a16="http://schemas.microsoft.com/office/drawing/2014/main" xmlns="" id="{9CBB84BB-6376-4C33-BF93-F68EC22F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57563"/>
            <a:ext cx="2095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Obraz 11" descr="WYBORY - nowa_urna.png">
            <a:extLst>
              <a:ext uri="{FF2B5EF4-FFF2-40B4-BE49-F238E27FC236}">
                <a16:creationId xmlns:a16="http://schemas.microsoft.com/office/drawing/2014/main" xmlns="" id="{7A9A887A-BC66-484B-BC2D-0A3395DB0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51363"/>
            <a:ext cx="14700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Obraz 6" descr="kabina wyborcza_small.jpg">
            <a:extLst>
              <a:ext uri="{FF2B5EF4-FFF2-40B4-BE49-F238E27FC236}">
                <a16:creationId xmlns:a16="http://schemas.microsoft.com/office/drawing/2014/main" xmlns="" id="{2E6EEB3C-1862-4555-B147-7DA344679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1252538"/>
            <a:ext cx="188912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 descr="obwieszczenie.png">
            <a:extLst>
              <a:ext uri="{FF2B5EF4-FFF2-40B4-BE49-F238E27FC236}">
                <a16:creationId xmlns:a16="http://schemas.microsoft.com/office/drawing/2014/main" xmlns="" id="{64C50508-4083-4D14-8C10-E68AE2D88DA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7248" y="1347831"/>
            <a:ext cx="1334223" cy="810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872" name="Text Box 8">
            <a:extLst>
              <a:ext uri="{FF2B5EF4-FFF2-40B4-BE49-F238E27FC236}">
                <a16:creationId xmlns:a16="http://schemas.microsoft.com/office/drawing/2014/main" xmlns="" id="{9670147A-EAEA-497F-B85A-A2A158F5C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6088" y="1419225"/>
            <a:ext cx="863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l-PL" altLang="pl-PL" sz="800" b="1">
                <a:latin typeface="Arial" panose="020B0604020202020204" pitchFamily="34" charset="0"/>
                <a:cs typeface="Arial" panose="020B0604020202020204" pitchFamily="34" charset="0"/>
              </a:rPr>
              <a:t>Informacja PKW </a:t>
            </a:r>
            <a:br>
              <a:rPr lang="pl-PL" altLang="pl-PL" sz="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800" b="1">
                <a:latin typeface="Arial" panose="020B0604020202020204" pitchFamily="34" charset="0"/>
                <a:cs typeface="Arial" panose="020B0604020202020204" pitchFamily="34" charset="0"/>
              </a:rPr>
              <a:t>o spo</a:t>
            </a:r>
            <a:r>
              <a:rPr lang="pl-PL" altLang="pl-PL" sz="800">
                <a:latin typeface="Arial" panose="020B0604020202020204" pitchFamily="34" charset="0"/>
                <a:cs typeface="Arial" panose="020B0604020202020204" pitchFamily="34" charset="0"/>
              </a:rPr>
              <a:t>sobie głosowania</a:t>
            </a:r>
          </a:p>
        </p:txBody>
      </p:sp>
      <p:pic>
        <p:nvPicPr>
          <p:cNvPr id="36873" name="Picture 2" descr="http://www.adston.pl/agencja/images/oferta/kalipsoczerwony.jpg">
            <a:extLst>
              <a:ext uri="{FF2B5EF4-FFF2-40B4-BE49-F238E27FC236}">
                <a16:creationId xmlns:a16="http://schemas.microsoft.com/office/drawing/2014/main" xmlns="" id="{40AAE087-6481-4BED-9953-8EAF5D56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1381125"/>
            <a:ext cx="466725" cy="639763"/>
          </a:xfrm>
          <a:prstGeom prst="rect">
            <a:avLst/>
          </a:prstGeom>
          <a:noFill/>
          <a:ln w="28575">
            <a:solidFill>
              <a:srgbClr val="5EB8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8" descr="http://kolorowanki.joe.pl/kolorowanka/lampka-nocna.png">
            <a:extLst>
              <a:ext uri="{FF2B5EF4-FFF2-40B4-BE49-F238E27FC236}">
                <a16:creationId xmlns:a16="http://schemas.microsoft.com/office/drawing/2014/main" xmlns="" id="{DB812C19-3211-4764-99EB-7091FD7C7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2020888"/>
            <a:ext cx="485775" cy="674687"/>
          </a:xfrm>
          <a:prstGeom prst="rect">
            <a:avLst/>
          </a:prstGeom>
          <a:noFill/>
          <a:ln w="28575">
            <a:solidFill>
              <a:srgbClr val="5EB8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2" descr="http://janowice-bestwina.pl/wp-content/uploads/2013/04/1.jpg">
            <a:extLst>
              <a:ext uri="{FF2B5EF4-FFF2-40B4-BE49-F238E27FC236}">
                <a16:creationId xmlns:a16="http://schemas.microsoft.com/office/drawing/2014/main" xmlns="" id="{23500FCF-E866-47F4-907D-56F360590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205105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Obraz 12" descr="red-phone-md.png">
            <a:extLst>
              <a:ext uri="{FF2B5EF4-FFF2-40B4-BE49-F238E27FC236}">
                <a16:creationId xmlns:a16="http://schemas.microsoft.com/office/drawing/2014/main" xmlns="" id="{55CA01BF-2118-4DAB-A560-9AA896FAB9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757488"/>
            <a:ext cx="6746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Rectangle 7">
            <a:extLst>
              <a:ext uri="{FF2B5EF4-FFF2-40B4-BE49-F238E27FC236}">
                <a16:creationId xmlns:a16="http://schemas.microsoft.com/office/drawing/2014/main" xmlns="" id="{CD9108C5-DC13-4D7C-9453-65DEA13E1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773113"/>
            <a:ext cx="52816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Lokal komisji powinien być —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miarę możliwości — tak urządzony,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aby osoba uprawniona, po otrzymaniu karty </a:t>
            </a:r>
            <a:br>
              <a:rPr lang="pl-PL" altLang="pl-PL" sz="180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altLang="pl-PL" sz="180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głosowania kierowała się bezpośrednio do miejsca za osłoną, a następnie w stronę urny.</a:t>
            </a:r>
          </a:p>
        </p:txBody>
      </p:sp>
      <p:sp>
        <p:nvSpPr>
          <p:cNvPr id="36878" name="Rectangle 8">
            <a:extLst>
              <a:ext uri="{FF2B5EF4-FFF2-40B4-BE49-F238E27FC236}">
                <a16:creationId xmlns:a16="http://schemas.microsoft.com/office/drawing/2014/main" xmlns="" id="{BC8E5692-058C-4E4C-9329-CDADC3B46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2667000"/>
            <a:ext cx="4464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Komisja sprawdza wielkość </a:t>
            </a:r>
            <a:br>
              <a:rPr lang="pl-PL" altLang="pl-PL" sz="180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altLang="pl-PL" sz="1800"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zabezpieczenie urny przed otwarciem.</a:t>
            </a:r>
          </a:p>
        </p:txBody>
      </p:sp>
      <p:sp>
        <p:nvSpPr>
          <p:cNvPr id="16" name="Strzałka w dół 15">
            <a:extLst>
              <a:ext uri="{FF2B5EF4-FFF2-40B4-BE49-F238E27FC236}">
                <a16:creationId xmlns:a16="http://schemas.microsoft.com/office/drawing/2014/main" xmlns="" id="{992405FF-0D69-4E52-92E7-4A4B27F4D1C0}"/>
              </a:ext>
            </a:extLst>
          </p:cNvPr>
          <p:cNvSpPr/>
          <p:nvPr/>
        </p:nvSpPr>
        <p:spPr>
          <a:xfrm rot="16200000">
            <a:off x="4498182" y="-286544"/>
            <a:ext cx="217488" cy="5254625"/>
          </a:xfrm>
          <a:prstGeom prst="downArrow">
            <a:avLst/>
          </a:prstGeom>
          <a:solidFill>
            <a:srgbClr val="9D032A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defRPr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trzałka w dół 16">
            <a:extLst>
              <a:ext uri="{FF2B5EF4-FFF2-40B4-BE49-F238E27FC236}">
                <a16:creationId xmlns:a16="http://schemas.microsoft.com/office/drawing/2014/main" xmlns="" id="{22D1CDE9-037D-4630-8AC4-926998ECFA24}"/>
              </a:ext>
            </a:extLst>
          </p:cNvPr>
          <p:cNvSpPr/>
          <p:nvPr/>
        </p:nvSpPr>
        <p:spPr>
          <a:xfrm rot="2802436">
            <a:off x="6789738" y="2995613"/>
            <a:ext cx="230187" cy="1093787"/>
          </a:xfrm>
          <a:prstGeom prst="downArrow">
            <a:avLst/>
          </a:prstGeom>
          <a:solidFill>
            <a:srgbClr val="9D032A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defRPr/>
            </a:pPr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trzałka w dół 17">
            <a:extLst>
              <a:ext uri="{FF2B5EF4-FFF2-40B4-BE49-F238E27FC236}">
                <a16:creationId xmlns:a16="http://schemas.microsoft.com/office/drawing/2014/main" xmlns="" id="{DF453B0B-5BD2-4173-BE8B-C87ABB9C8843}"/>
              </a:ext>
            </a:extLst>
          </p:cNvPr>
          <p:cNvSpPr/>
          <p:nvPr/>
        </p:nvSpPr>
        <p:spPr>
          <a:xfrm rot="5400000">
            <a:off x="2034381" y="2331244"/>
            <a:ext cx="358775" cy="4427538"/>
          </a:xfrm>
          <a:prstGeom prst="downArrow">
            <a:avLst/>
          </a:prstGeom>
          <a:solidFill>
            <a:srgbClr val="9D032A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algn="ctr">
              <a:defRPr/>
            </a:pPr>
            <a:endParaRPr lang="pl-PL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6882" name="Prostokąt 18">
            <a:extLst>
              <a:ext uri="{FF2B5EF4-FFF2-40B4-BE49-F238E27FC236}">
                <a16:creationId xmlns:a16="http://schemas.microsoft.com/office/drawing/2014/main" xmlns="" id="{AA2957CE-CF63-48D7-A74A-AB05587CD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24400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pl-PL" altLang="pl-PL" sz="1800" b="1">
                <a:latin typeface="Franklin Gothic Book" panose="020B0503020102020204" pitchFamily="34" charset="0"/>
                <a:cs typeface="Arial" panose="020B0604020202020204" pitchFamily="34" charset="0"/>
              </a:rPr>
              <a:t>Kontrola stanu wyposażenia lokalu </a:t>
            </a:r>
            <a:br>
              <a:rPr lang="pl-PL" altLang="pl-PL" sz="1800" b="1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altLang="pl-PL" sz="1800" b="1">
                <a:latin typeface="Franklin Gothic Book" panose="020B0503020102020204" pitchFamily="34" charset="0"/>
                <a:cs typeface="Arial" panose="020B0604020202020204" pitchFamily="34" charset="0"/>
              </a:rPr>
              <a:t>oraz oznakowania budynku.</a:t>
            </a:r>
            <a:r>
              <a:rPr lang="pl-PL" altLang="pl-PL" sz="1800">
                <a:latin typeface="Franklin Gothic Book" panose="020B0503020102020204" pitchFamily="34" charset="0"/>
                <a:cs typeface="Arial" panose="020B0604020202020204" pitchFamily="34" charset="0"/>
              </a:rPr>
              <a:t> Termin -uzgodnić z wójtem, nie później niż </a:t>
            </a:r>
            <a:br>
              <a:rPr lang="pl-PL" altLang="pl-PL" sz="180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altLang="pl-PL" sz="1800">
                <a:latin typeface="Franklin Gothic Book" panose="020B0503020102020204" pitchFamily="34" charset="0"/>
                <a:cs typeface="Arial" panose="020B0604020202020204" pitchFamily="34" charset="0"/>
              </a:rPr>
              <a:t>w przeddzień głosowania skontrolować </a:t>
            </a:r>
            <a:r>
              <a:rPr lang="pl-PL" altLang="pl-PL" sz="1800" u="sng">
                <a:latin typeface="Franklin Gothic Book" panose="020B0503020102020204" pitchFamily="34" charset="0"/>
                <a:cs typeface="Arial" panose="020B0604020202020204" pitchFamily="34" charset="0"/>
              </a:rPr>
              <a:t>stan wyposażenia lokalu</a:t>
            </a:r>
            <a:r>
              <a:rPr lang="pl-PL" altLang="pl-PL" sz="1800">
                <a:latin typeface="Franklin Gothic Book" panose="020B0503020102020204" pitchFamily="34" charset="0"/>
                <a:cs typeface="Arial" panose="020B0604020202020204" pitchFamily="34" charset="0"/>
              </a:rPr>
              <a:t> oraz </a:t>
            </a:r>
            <a:r>
              <a:rPr lang="pl-PL" altLang="pl-PL" sz="1800" u="sng">
                <a:latin typeface="Franklin Gothic Book" panose="020B0503020102020204" pitchFamily="34" charset="0"/>
                <a:cs typeface="Arial" panose="020B0604020202020204" pitchFamily="34" charset="0"/>
              </a:rPr>
              <a:t>oznakowania budynku</a:t>
            </a:r>
            <a:r>
              <a:rPr lang="pl-PL" altLang="pl-PL" sz="1800">
                <a:latin typeface="Franklin Gothic Book" panose="020B0503020102020204" pitchFamily="34" charset="0"/>
                <a:cs typeface="Arial" panose="020B0604020202020204" pitchFamily="34" charset="0"/>
              </a:rPr>
              <a:t>. O brakach zawiadomić wójta, sprawdzić czy usunięte. </a:t>
            </a:r>
          </a:p>
        </p:txBody>
      </p:sp>
      <p:pic>
        <p:nvPicPr>
          <p:cNvPr id="36883" name="Obraz 11" descr="WYBORY - nowa_urna.png">
            <a:extLst>
              <a:ext uri="{FF2B5EF4-FFF2-40B4-BE49-F238E27FC236}">
                <a16:creationId xmlns:a16="http://schemas.microsoft.com/office/drawing/2014/main" xmlns="" id="{C7C977F8-6A93-44AC-BA3D-DF03AF10A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02163"/>
            <a:ext cx="14700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Prostokąt 21">
            <a:extLst>
              <a:ext uri="{FF2B5EF4-FFF2-40B4-BE49-F238E27FC236}">
                <a16:creationId xmlns:a16="http://schemas.microsoft.com/office/drawing/2014/main" xmlns="" id="{323F767B-2BB7-4B1C-84D3-575781B7A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3573463"/>
            <a:ext cx="47656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Agitacja - kontrola-hasła, napisy, ulotki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(art. 107 § 2). Usunięcie; o pomoc do wójta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oraz informacja dla Urzędnika Wyborczego.</a:t>
            </a:r>
            <a:endParaRPr lang="pl-PL" altLang="pl-PL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ole tekstowe 1">
            <a:extLst>
              <a:ext uri="{FF2B5EF4-FFF2-40B4-BE49-F238E27FC236}">
                <a16:creationId xmlns:a16="http://schemas.microsoft.com/office/drawing/2014/main" xmlns="" id="{D0FA7949-1D9A-4AC0-935E-FB5667F7A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581025"/>
            <a:ext cx="6937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 LOKALU POWINNY BYĆ UMIESZCZONE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URZĘDOWE OBWIESZCZENIA I INFORMACJE O: </a:t>
            </a: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xmlns="" id="{B534F43A-6200-497C-AB1E-950F38BFD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7387"/>
            <a:ext cx="8459788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397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numerze i granicy okręgu wyborczego w wyborach do rady gminy oraz o liczbie radnych wybieranych w tym okręgu;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numerze i granicy obwodu głosowania oraz siedzibie OKW;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zarejestrowanych listach kandydatów na radnych, numerach tych list i skrótach nazw komitetów, wraz z danymi o kandydatach w wyborach;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sposobie </a:t>
            </a: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głosowania i warunkach ważności głosu;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składzie </a:t>
            </a:r>
            <a:r>
              <a:rPr lang="pl-PL" alt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komisji;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alt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raz ewentualnie w przypadku wystąpienia: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skreśleniu z listy kandydatów na radnych nazwiska kandydata, które pozostało na </a:t>
            </a:r>
            <a:r>
              <a:rPr lang="pl-PL" alt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karcie;</a:t>
            </a:r>
            <a:endParaRPr lang="pl-PL" alt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unieważnieniu rejestracji listy kandydatów na radnych, która pozostała na karcie;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pl-PL" alt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2" name="Obraz 3" descr="info-sign-md.png">
            <a:extLst>
              <a:ext uri="{FF2B5EF4-FFF2-40B4-BE49-F238E27FC236}">
                <a16:creationId xmlns:a16="http://schemas.microsoft.com/office/drawing/2014/main" xmlns="" id="{FB91C5F5-F717-4715-9404-30208D90608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732463"/>
            <a:ext cx="1131887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rostokąt 8">
            <a:extLst>
              <a:ext uri="{FF2B5EF4-FFF2-40B4-BE49-F238E27FC236}">
                <a16:creationId xmlns:a16="http://schemas.microsoft.com/office/drawing/2014/main" xmlns="" id="{8F09AF6E-9DB5-4648-9AD4-E6D85D885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5388" y="341313"/>
            <a:ext cx="985202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WARUNKI TECHNICZNE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</a:t>
            </a:r>
            <a:r>
              <a:rPr lang="pl-PL" altLang="pl-PL" sz="16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LOKAL DOSTOSOWANY DO POTRZEB OSÓB NIEPEŁNOSPRAWNYCH</a:t>
            </a:r>
          </a:p>
        </p:txBody>
      </p:sp>
      <p:sp>
        <p:nvSpPr>
          <p:cNvPr id="38915" name="Prostokąt 9">
            <a:extLst>
              <a:ext uri="{FF2B5EF4-FFF2-40B4-BE49-F238E27FC236}">
                <a16:creationId xmlns:a16="http://schemas.microsoft.com/office/drawing/2014/main" xmlns="" id="{43ACC9A2-804F-4F8D-B096-F6C7812E6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8063"/>
            <a:ext cx="7885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dirty="0">
                <a:latin typeface="Franklin Gothic Book" panose="020B0503020102020204" pitchFamily="34" charset="0"/>
                <a:cs typeface="Arial" panose="020B0604020202020204" pitchFamily="34" charset="0"/>
              </a:rPr>
              <a:t>Na podstawie rozporządzenia Ministra Infrastruktury z dnia 29 lipca 2011 r. w sprawie lokali obwodowych komisji wyborczych dostosowanych do potrzeb wyborców niepełnosprawnych (Dz. U. </a:t>
            </a:r>
            <a:r>
              <a:rPr lang="pl-PL" altLang="pl-PL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z 2019 r. </a:t>
            </a:r>
            <a:r>
              <a:rPr lang="pl-PL" altLang="pl-PL" sz="1200" dirty="0">
                <a:latin typeface="Franklin Gothic Book" panose="020B0503020102020204" pitchFamily="34" charset="0"/>
                <a:cs typeface="Arial" panose="020B0604020202020204" pitchFamily="34" charset="0"/>
              </a:rPr>
              <a:t>poz. </a:t>
            </a:r>
            <a:r>
              <a:rPr lang="pl-PL" altLang="pl-PL" sz="12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336).</a:t>
            </a:r>
            <a:endParaRPr lang="pl-PL" altLang="pl-PL" sz="1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5DEBB88B-E089-498D-AD71-FE5163BBAD37}"/>
              </a:ext>
            </a:extLst>
          </p:cNvPr>
          <p:cNvSpPr/>
          <p:nvPr/>
        </p:nvSpPr>
        <p:spPr>
          <a:xfrm>
            <a:off x="1116013" y="1570038"/>
            <a:ext cx="6600825" cy="646112"/>
          </a:xfrm>
          <a:prstGeom prst="rect">
            <a:avLst/>
          </a:prstGeom>
          <a:solidFill>
            <a:srgbClr val="9D032A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Kontrola </a:t>
            </a:r>
            <a:r>
              <a:rPr lang="pl-PL" b="1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itchFamily="18" charset="0"/>
                <a:cs typeface="Arial" panose="020B0604020202020204" pitchFamily="34" charset="0"/>
              </a:rPr>
              <a:t>czy lokal oraz elementy jego wyposażenia </a:t>
            </a:r>
            <a:br>
              <a:rPr lang="pl-PL" b="1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chemeClr val="bg1"/>
                </a:solidFill>
                <a:latin typeface="Franklin Gothic Book" panose="020B0503020102020204" pitchFamily="34" charset="0"/>
                <a:ea typeface="Times New Roman" pitchFamily="18" charset="0"/>
                <a:cs typeface="Arial" panose="020B0604020202020204" pitchFamily="34" charset="0"/>
              </a:rPr>
              <a:t>spełniają warunki rozporządzenia.</a:t>
            </a:r>
            <a:endParaRPr lang="pl-PL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8917" name="pole tekstowe 11">
            <a:extLst>
              <a:ext uri="{FF2B5EF4-FFF2-40B4-BE49-F238E27FC236}">
                <a16:creationId xmlns:a16="http://schemas.microsoft.com/office/drawing/2014/main" xmlns="" id="{85DE7DBA-5BB4-4FAE-9DD4-372ADC920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2447925"/>
            <a:ext cx="813752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7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umiejscowienie na parterze budynku, bez barier architektonicznych </a:t>
            </a: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/>
            </a:r>
            <a:b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(ewentualnie podjazdy);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7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dostosowane i odpowiednio rozmieszczone drzwi </a:t>
            </a: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/>
            </a:r>
            <a:b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(rozwierane lub rozsuwane, szerokość min. 0,9m, próg max 2 cm);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7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kontrastujący </a:t>
            </a: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700" b="1" dirty="0">
                <a:solidFill>
                  <a:srgbClr val="90181B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kolor  stopni   schodów  i posadzki</a:t>
            </a:r>
            <a:r>
              <a:rPr lang="pl-PL" altLang="pl-PL" sz="17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7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dogodne warunki ruchu </a:t>
            </a: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(oznaczenie przezroczystych przegród,  </a:t>
            </a:r>
            <a:b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 przeciwpoślizgowe posadzki, brak przeszkód, dodatkowe oświetlenie </a:t>
            </a:r>
            <a:b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 miejsca zapewniającego tajność głosowania);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7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co najmniej jedno miejsce zapewniające tajność głosowania dostosowane do potrzeb wyborcy niepełnosprawnego;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7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wysokość urny  </a:t>
            </a: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– max 1m;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7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przejście min 1,5 m;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7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obwieszczenia i informacje</a:t>
            </a: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 umieszczone w miejscu </a:t>
            </a:r>
            <a:b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altLang="pl-PL" sz="1700" dirty="0">
                <a:latin typeface="Franklin Gothic Book" panose="020B0503020102020204" pitchFamily="34" charset="0"/>
                <a:cs typeface="Arial" panose="020B0604020202020204" pitchFamily="34" charset="0"/>
              </a:rPr>
              <a:t> dostępnym z wózka inwalidzkiego, na wysokości 0,9m.</a:t>
            </a:r>
          </a:p>
        </p:txBody>
      </p:sp>
      <p:pic>
        <p:nvPicPr>
          <p:cNvPr id="38918" name="Obraz 12" descr="canstock3263101.jpg">
            <a:extLst>
              <a:ext uri="{FF2B5EF4-FFF2-40B4-BE49-F238E27FC236}">
                <a16:creationId xmlns:a16="http://schemas.microsoft.com/office/drawing/2014/main" xmlns="" id="{F8AFDFFA-1F10-467F-B3D3-FAC360902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69139"/>
            <a:ext cx="1018415" cy="155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Obraz 11" descr="WYBORY - nowa_urna.png">
            <a:extLst>
              <a:ext uri="{FF2B5EF4-FFF2-40B4-BE49-F238E27FC236}">
                <a16:creationId xmlns:a16="http://schemas.microsoft.com/office/drawing/2014/main" xmlns="" id="{3A6D723F-7872-4E0D-B6CB-0913316D6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59" y="4837064"/>
            <a:ext cx="1175642" cy="145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Obraz 7" descr="1242796267486489866Handicapped_Accessible_sign.svg.med.png">
            <a:extLst>
              <a:ext uri="{FF2B5EF4-FFF2-40B4-BE49-F238E27FC236}">
                <a16:creationId xmlns:a16="http://schemas.microsoft.com/office/drawing/2014/main" xmlns="" id="{F891AC3F-D07D-4358-9FB3-6EC27D8F8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428750"/>
            <a:ext cx="7556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Obraz 8" descr="1242796267486489866Handicapped_Accessible_sign.svg.med.png">
            <a:extLst>
              <a:ext uri="{FF2B5EF4-FFF2-40B4-BE49-F238E27FC236}">
                <a16:creationId xmlns:a16="http://schemas.microsoft.com/office/drawing/2014/main" xmlns="" id="{62A02329-48EB-4C64-9B0B-30F0575DB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1428750"/>
            <a:ext cx="7556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ole tekstowe 1">
            <a:extLst>
              <a:ext uri="{FF2B5EF4-FFF2-40B4-BE49-F238E27FC236}">
                <a16:creationId xmlns:a16="http://schemas.microsoft.com/office/drawing/2014/main" xmlns="" id="{406975CC-5F2D-498B-9865-B58C37268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484313"/>
            <a:ext cx="8928100" cy="825942"/>
          </a:xfrm>
          <a:prstGeom prst="rect">
            <a:avLst/>
          </a:prstGeom>
          <a:solidFill>
            <a:schemeClr val="bg1"/>
          </a:solidFill>
          <a:ln w="28575">
            <a:solidFill>
              <a:srgbClr val="90181B"/>
            </a:solidFill>
            <a:miter lim="800000"/>
            <a:headEnd/>
            <a:tailEnd/>
          </a:ln>
        </p:spPr>
        <p:txBody>
          <a:bodyPr lIns="86434" tIns="43217" rIns="86434" bIns="4321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90181B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gmina do 20 tys. mieszkańców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Wybory uzupełniające - informacje </a:t>
            </a:r>
            <a:r>
              <a:rPr lang="pl-PL" altLang="pl-PL" sz="14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wywiesić </a:t>
            </a:r>
            <a:r>
              <a:rPr lang="pl-PL" altLang="pl-PL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w lokalu wyborczym + wewnątrz kabin zapewniających tajność głosowania</a:t>
            </a:r>
            <a:endParaRPr lang="pl-PL" altLang="pl-PL" sz="1400" b="1" dirty="0">
              <a:latin typeface="Arial" panose="020B0604020202020204" pitchFamily="34" charset="0"/>
            </a:endParaRPr>
          </a:p>
        </p:txBody>
      </p:sp>
      <p:sp>
        <p:nvSpPr>
          <p:cNvPr id="39939" name="pole tekstowe 1">
            <a:extLst>
              <a:ext uri="{FF2B5EF4-FFF2-40B4-BE49-F238E27FC236}">
                <a16:creationId xmlns:a16="http://schemas.microsoft.com/office/drawing/2014/main" xmlns="" id="{60097E36-0E70-4B35-B906-72E7BDC95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652463"/>
            <a:ext cx="6053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INFORMACJE O SPOSOBIE GŁOSOWANIA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E1F187A-F21B-48CA-B44A-F95EB7C88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22203"/>
            <a:ext cx="3888431" cy="450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Obraz 2" descr="clipart_of_15195_sm_2.jpg">
            <a:extLst>
              <a:ext uri="{FF2B5EF4-FFF2-40B4-BE49-F238E27FC236}">
                <a16:creationId xmlns:a16="http://schemas.microsoft.com/office/drawing/2014/main" xmlns="" id="{9ED2832F-2B7B-4AAE-A71C-E0315DE3F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76388"/>
            <a:ext cx="17002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 descr="http://janowice-bestwina.pl/wp-content/uploads/2013/04/1.jpg">
            <a:extLst>
              <a:ext uri="{FF2B5EF4-FFF2-40B4-BE49-F238E27FC236}">
                <a16:creationId xmlns:a16="http://schemas.microsoft.com/office/drawing/2014/main" xmlns="" id="{FDCE63F9-823E-4D58-8419-37605E77D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6425"/>
            <a:ext cx="135731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CD0983FC-4FBB-4749-B3CF-CF74373DE10C}"/>
              </a:ext>
            </a:extLst>
          </p:cNvPr>
          <p:cNvSpPr txBox="1"/>
          <p:nvPr/>
        </p:nvSpPr>
        <p:spPr>
          <a:xfrm>
            <a:off x="2627313" y="1268413"/>
            <a:ext cx="6261100" cy="1538883"/>
          </a:xfrm>
          <a:prstGeom prst="rect">
            <a:avLst/>
          </a:prstGeom>
          <a:solidFill>
            <a:srgbClr val="FFCC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b="1" u="sng" dirty="0">
                <a:latin typeface="Arial" charset="0"/>
              </a:rPr>
              <a:t>I posiedzenie</a:t>
            </a:r>
          </a:p>
          <a:p>
            <a:pPr>
              <a:defRPr/>
            </a:pPr>
            <a:r>
              <a:rPr lang="pl-PL" sz="1400" dirty="0" smtClean="0">
                <a:latin typeface="Arial" charset="0"/>
              </a:rPr>
              <a:t>Zwołuje Komisarz Wyborczy niezwłocznie </a:t>
            </a:r>
            <a:r>
              <a:rPr lang="pl-PL" sz="1400" dirty="0">
                <a:latin typeface="Arial" charset="0"/>
              </a:rPr>
              <a:t>po </a:t>
            </a:r>
            <a:r>
              <a:rPr lang="pl-PL" sz="1400" dirty="0" smtClean="0">
                <a:latin typeface="Arial" charset="0"/>
              </a:rPr>
              <a:t>powołaniu komisji. </a:t>
            </a:r>
          </a:p>
          <a:p>
            <a:pPr>
              <a:defRPr/>
            </a:pPr>
            <a:r>
              <a:rPr lang="pl-PL" sz="1400" dirty="0" smtClean="0">
                <a:latin typeface="Arial" charset="0"/>
              </a:rPr>
              <a:t>Komisja zapoznaje </a:t>
            </a:r>
            <a:r>
              <a:rPr lang="pl-PL" sz="1400" dirty="0">
                <a:latin typeface="Arial" charset="0"/>
              </a:rPr>
              <a:t>się z </a:t>
            </a:r>
            <a:r>
              <a:rPr lang="pl-PL" sz="1400" dirty="0" smtClean="0">
                <a:latin typeface="Arial" charset="0"/>
              </a:rPr>
              <a:t>uchwałami i wytycznymi PKW oraz omawia zasady i tryb pracy oraz obowiązki i uprawnienia członków komisji.</a:t>
            </a:r>
            <a:endParaRPr lang="pl-PL" sz="1400" dirty="0">
              <a:latin typeface="Arial" charset="0"/>
            </a:endParaRPr>
          </a:p>
          <a:p>
            <a:pPr>
              <a:defRPr/>
            </a:pPr>
            <a:r>
              <a:rPr lang="pl-PL" sz="1400" dirty="0" smtClean="0">
                <a:latin typeface="Arial" charset="0"/>
              </a:rPr>
              <a:t>Informację </a:t>
            </a:r>
            <a:r>
              <a:rPr lang="pl-PL" sz="1400" dirty="0">
                <a:latin typeface="Arial" charset="0"/>
              </a:rPr>
              <a:t>o swoim składzie komisja podaje do </a:t>
            </a:r>
            <a:r>
              <a:rPr lang="pl-PL" sz="1400" dirty="0" smtClean="0">
                <a:latin typeface="Arial" charset="0"/>
              </a:rPr>
              <a:t>wiadomości </a:t>
            </a:r>
            <a:r>
              <a:rPr lang="pl-PL" sz="1400" dirty="0">
                <a:latin typeface="Arial" charset="0"/>
              </a:rPr>
              <a:t>publicznej </a:t>
            </a:r>
            <a:r>
              <a:rPr lang="pl-PL" sz="1400" dirty="0" smtClean="0">
                <a:latin typeface="Arial" charset="0"/>
              </a:rPr>
              <a:t>oraz </a:t>
            </a:r>
            <a:r>
              <a:rPr lang="pl-PL" sz="1400" dirty="0">
                <a:latin typeface="Arial" charset="0"/>
              </a:rPr>
              <a:t>w lokalu </a:t>
            </a:r>
            <a:r>
              <a:rPr lang="pl-PL" sz="1400" dirty="0" smtClean="0">
                <a:latin typeface="Arial" charset="0"/>
              </a:rPr>
              <a:t>wyborczym.</a:t>
            </a:r>
            <a:endParaRPr lang="pl-PL" sz="1400" dirty="0">
              <a:latin typeface="Arial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DB75189F-81DD-4CAD-AB95-53A25FE0FB6F}"/>
              </a:ext>
            </a:extLst>
          </p:cNvPr>
          <p:cNvSpPr txBox="1"/>
          <p:nvPr/>
        </p:nvSpPr>
        <p:spPr>
          <a:xfrm>
            <a:off x="2627313" y="3062288"/>
            <a:ext cx="6261100" cy="1107996"/>
          </a:xfrm>
          <a:prstGeom prst="rect">
            <a:avLst/>
          </a:prstGeom>
          <a:solidFill>
            <a:srgbClr val="FFCCCC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400" b="1" u="sng" dirty="0">
                <a:latin typeface="Arial" charset="0"/>
              </a:rPr>
              <a:t>II posiedzenie</a:t>
            </a:r>
          </a:p>
          <a:p>
            <a:pPr>
              <a:defRPr/>
            </a:pPr>
            <a:r>
              <a:rPr lang="pl-PL" sz="1400" dirty="0" smtClean="0">
                <a:latin typeface="Arial" charset="0"/>
              </a:rPr>
              <a:t>Odbywa się najpóźniej </a:t>
            </a:r>
            <a:r>
              <a:rPr lang="pl-PL" sz="1400" dirty="0">
                <a:latin typeface="Arial" charset="0"/>
              </a:rPr>
              <a:t>w 2 dniu przed dniem </a:t>
            </a:r>
            <a:r>
              <a:rPr lang="pl-PL" sz="1400" dirty="0" smtClean="0">
                <a:latin typeface="Arial" charset="0"/>
              </a:rPr>
              <a:t>wyborów w celu omówienia </a:t>
            </a:r>
            <a:r>
              <a:rPr lang="pl-PL" sz="1400" dirty="0">
                <a:latin typeface="Arial" charset="0"/>
              </a:rPr>
              <a:t>organizacji pracy przed i w dniu </a:t>
            </a:r>
            <a:r>
              <a:rPr lang="pl-PL" sz="1400" dirty="0" smtClean="0">
                <a:latin typeface="Arial" charset="0"/>
              </a:rPr>
              <a:t>wyborów oraz ustalenia </a:t>
            </a:r>
            <a:r>
              <a:rPr lang="pl-PL" sz="1400" dirty="0">
                <a:latin typeface="Arial" charset="0"/>
              </a:rPr>
              <a:t>godziny rozpoczęcia pracy w dniu </a:t>
            </a:r>
            <a:r>
              <a:rPr lang="pl-PL" sz="1400" dirty="0" smtClean="0">
                <a:latin typeface="Arial" charset="0"/>
              </a:rPr>
              <a:t>głosowania. </a:t>
            </a:r>
            <a:endParaRPr lang="pl-PL" sz="1400" dirty="0">
              <a:latin typeface="Arial" charset="0"/>
            </a:endParaRPr>
          </a:p>
        </p:txBody>
      </p:sp>
      <p:sp>
        <p:nvSpPr>
          <p:cNvPr id="46086" name="Prostokąt 6">
            <a:extLst>
              <a:ext uri="{FF2B5EF4-FFF2-40B4-BE49-F238E27FC236}">
                <a16:creationId xmlns:a16="http://schemas.microsoft.com/office/drawing/2014/main" xmlns="" id="{D21B8DE8-2902-4DAE-8E85-66414DB6A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" y="5048250"/>
            <a:ext cx="89884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Arial" panose="020B0604020202020204" pitchFamily="34" charset="0"/>
              </a:rPr>
              <a:t>Jeżeli komisja nie omówiła na pierwszym posiedzeniu organizacji pracy przed i w dniu oraz nie ustaliła godziny rozpoczęcia pracy w dniu głosowania, wówczas czynności </a:t>
            </a:r>
            <a:br>
              <a:rPr lang="pl-PL" altLang="pl-PL" sz="1800" dirty="0">
                <a:latin typeface="Arial" panose="020B0604020202020204" pitchFamily="34" charset="0"/>
              </a:rPr>
            </a:br>
            <a:r>
              <a:rPr lang="pl-PL" altLang="pl-PL" sz="1800" dirty="0">
                <a:latin typeface="Arial" panose="020B0604020202020204" pitchFamily="34" charset="0"/>
              </a:rPr>
              <a:t>te dokonuje na posiedzeniu najpóźniej w przeddzień wyborów. </a:t>
            </a:r>
            <a:endParaRPr lang="pl-PL" altLang="pl-PL" sz="1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 smtClean="0">
                <a:solidFill>
                  <a:srgbClr val="90181B"/>
                </a:solidFill>
                <a:latin typeface="Arial" panose="020B0604020202020204" pitchFamily="34" charset="0"/>
              </a:rPr>
              <a:t>Ustalone </a:t>
            </a:r>
            <a:r>
              <a:rPr lang="pl-PL" altLang="pl-PL" sz="1800" b="1" dirty="0">
                <a:solidFill>
                  <a:srgbClr val="90181B"/>
                </a:solidFill>
                <a:latin typeface="Arial" panose="020B0604020202020204" pitchFamily="34" charset="0"/>
              </a:rPr>
              <a:t>godziny rozpoczęcia pracy w dniu głosowania podaje się do </a:t>
            </a:r>
            <a:r>
              <a:rPr lang="pl-PL" altLang="pl-PL" sz="1800" b="1" dirty="0" smtClean="0">
                <a:solidFill>
                  <a:srgbClr val="90181B"/>
                </a:solidFill>
                <a:latin typeface="Arial" panose="020B0604020202020204" pitchFamily="34" charset="0"/>
              </a:rPr>
              <a:t>publicznej wiadomości w </a:t>
            </a:r>
            <a:r>
              <a:rPr lang="pl-PL" altLang="pl-PL" sz="1800" b="1" dirty="0">
                <a:solidFill>
                  <a:srgbClr val="90181B"/>
                </a:solidFill>
                <a:latin typeface="Arial" panose="020B0604020202020204" pitchFamily="34" charset="0"/>
              </a:rPr>
              <a:t>budynku lokalu wyborczego i w urzędzie gminy</a:t>
            </a:r>
          </a:p>
        </p:txBody>
      </p:sp>
      <p:sp>
        <p:nvSpPr>
          <p:cNvPr id="46087" name="Prostokąt 7">
            <a:extLst>
              <a:ext uri="{FF2B5EF4-FFF2-40B4-BE49-F238E27FC236}">
                <a16:creationId xmlns:a16="http://schemas.microsoft.com/office/drawing/2014/main" xmlns="" id="{78BF5C18-E055-4629-BCAF-4299DED75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50" y="4581525"/>
            <a:ext cx="7777163" cy="3683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pl-PL" altLang="pl-PL" sz="2000" b="1"/>
              <a:t>Komisja współdziała w tym zakresie z wójtem i urzędnikiem wyborczym</a:t>
            </a:r>
          </a:p>
        </p:txBody>
      </p:sp>
      <p:sp>
        <p:nvSpPr>
          <p:cNvPr id="46088" name="pole tekstowe 1">
            <a:extLst>
              <a:ext uri="{FF2B5EF4-FFF2-40B4-BE49-F238E27FC236}">
                <a16:creationId xmlns:a16="http://schemas.microsoft.com/office/drawing/2014/main" xmlns="" id="{2DF79FB7-7F64-494A-8707-04CDAD884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08000"/>
            <a:ext cx="6724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ZADANIA KOMISJI PRZED DNIEM WYBORÓW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>
            <a:extLst>
              <a:ext uri="{FF2B5EF4-FFF2-40B4-BE49-F238E27FC236}">
                <a16:creationId xmlns:a16="http://schemas.microsoft.com/office/drawing/2014/main" xmlns="" id="{8C56C101-A15D-43B2-AA3F-EB4B70450694}"/>
              </a:ext>
            </a:extLst>
          </p:cNvPr>
          <p:cNvSpPr/>
          <p:nvPr/>
        </p:nvSpPr>
        <p:spPr>
          <a:xfrm>
            <a:off x="539750" y="4581525"/>
            <a:ext cx="7777163" cy="1655763"/>
          </a:xfrm>
          <a:prstGeom prst="roundRect">
            <a:avLst/>
          </a:prstGeom>
          <a:solidFill>
            <a:srgbClr val="9D032A"/>
          </a:solidFill>
          <a:ln w="38100"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9939" name="Prostokąt 1">
            <a:extLst>
              <a:ext uri="{FF2B5EF4-FFF2-40B4-BE49-F238E27FC236}">
                <a16:creationId xmlns:a16="http://schemas.microsoft.com/office/drawing/2014/main" xmlns="" id="{096B3B5C-1541-48E0-87BC-2EFDE67D1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493838"/>
            <a:ext cx="88566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W przypadku, gdy komisji zapewniono obsługę informatyczną, operator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danej </a:t>
            </a:r>
            <a:r>
              <a:rPr lang="pl-PL" altLang="pl-PL" sz="2000" b="1" dirty="0">
                <a:latin typeface="Arial" panose="020B0604020202020204" pitchFamily="34" charset="0"/>
              </a:rPr>
              <a:t>komisji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powinien </a:t>
            </a:r>
            <a:r>
              <a:rPr lang="pl-PL" altLang="pl-PL" sz="2000" b="1" dirty="0">
                <a:latin typeface="Arial" panose="020B0604020202020204" pitchFamily="34" charset="0"/>
              </a:rPr>
              <a:t>odebrać od pełnomocnika do spraw informatyki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gminnej (miejskiej) komisji </a:t>
            </a:r>
            <a:r>
              <a:rPr lang="pl-PL" altLang="pl-PL" sz="2000" b="1" dirty="0">
                <a:latin typeface="Arial" panose="020B0604020202020204" pitchFamily="34" charset="0"/>
              </a:rPr>
              <a:t>wyborczej, login i hasło uprawniające do dostępu do systemu informatycznego Wsparcie Organów Wyborczych (WOW).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Odbiór loginu i hasła </a:t>
            </a:r>
            <a:r>
              <a:rPr lang="pl-PL" altLang="pl-PL" sz="2000" b="1" u="sng" dirty="0">
                <a:latin typeface="Arial" panose="020B0604020202020204" pitchFamily="34" charset="0"/>
              </a:rPr>
              <a:t>potwierdza się na piśmie</a:t>
            </a:r>
            <a:r>
              <a:rPr lang="pl-PL" altLang="pl-PL" sz="2000" b="1" dirty="0">
                <a:latin typeface="Arial" panose="020B0604020202020204" pitchFamily="34" charset="0"/>
              </a:rPr>
              <a:t>.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Operator ma </a:t>
            </a:r>
            <a:r>
              <a:rPr lang="pl-PL" altLang="pl-PL" sz="2000" b="1" dirty="0">
                <a:latin typeface="Arial" panose="020B0604020202020204" pitchFamily="34" charset="0"/>
              </a:rPr>
              <a:t>obowiązek zabezpieczenia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loginu </a:t>
            </a:r>
            <a:r>
              <a:rPr lang="pl-PL" altLang="pl-PL" sz="2000" b="1" dirty="0">
                <a:latin typeface="Arial" panose="020B0604020202020204" pitchFamily="34" charset="0"/>
              </a:rPr>
              <a:t>i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hasła </a:t>
            </a:r>
            <a:r>
              <a:rPr lang="pl-PL" altLang="pl-PL" sz="2000" b="1" dirty="0">
                <a:latin typeface="Arial" panose="020B0604020202020204" pitchFamily="34" charset="0"/>
              </a:rPr>
              <a:t>przed dostępem innych osób. </a:t>
            </a:r>
          </a:p>
        </p:txBody>
      </p:sp>
      <p:sp>
        <p:nvSpPr>
          <p:cNvPr id="39940" name="Prostokąt 2">
            <a:extLst>
              <a:ext uri="{FF2B5EF4-FFF2-40B4-BE49-F238E27FC236}">
                <a16:creationId xmlns:a16="http://schemas.microsoft.com/office/drawing/2014/main" xmlns="" id="{2364AB2D-1CB7-4D3A-9E2B-FEF5118E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33375"/>
            <a:ext cx="5616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C00000"/>
                </a:solidFill>
                <a:latin typeface="Arial" panose="020B0604020202020204" pitchFamily="34" charset="0"/>
              </a:rPr>
              <a:t>ZADANIA KOMISJI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C00000"/>
                </a:solidFill>
                <a:latin typeface="Arial" panose="020B0604020202020204" pitchFamily="34" charset="0"/>
              </a:rPr>
              <a:t>PRZED DNIEM WYBORÓW </a:t>
            </a:r>
            <a:endParaRPr lang="pl-PL" altLang="pl-PL" sz="24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9941" name="Prostokąt 1">
            <a:extLst>
              <a:ext uri="{FF2B5EF4-FFF2-40B4-BE49-F238E27FC236}">
                <a16:creationId xmlns:a16="http://schemas.microsoft.com/office/drawing/2014/main" xmlns="" id="{1F6F9598-A1EC-4F83-AB43-45147B21D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652963"/>
            <a:ext cx="72723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Arial" panose="020B0604020202020204" pitchFamily="34" charset="0"/>
              </a:rPr>
              <a:t>W przypadku zniszczenia lub utraty </a:t>
            </a:r>
            <a:r>
              <a:rPr lang="pl-PL" altLang="pl-PL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hasła </a:t>
            </a:r>
            <a:r>
              <a:rPr lang="pl-PL" altLang="pl-PL" sz="2000" b="1" dirty="0">
                <a:solidFill>
                  <a:schemeClr val="bg1"/>
                </a:solidFill>
                <a:latin typeface="Arial" panose="020B0604020202020204" pitchFamily="34" charset="0"/>
              </a:rPr>
              <a:t>lub </a:t>
            </a:r>
            <a:r>
              <a:rPr lang="pl-PL" altLang="pl-PL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loginu, </a:t>
            </a:r>
            <a:r>
              <a:rPr lang="pl-PL" altLang="pl-PL" sz="2000" b="1" dirty="0">
                <a:solidFill>
                  <a:schemeClr val="bg1"/>
                </a:solidFill>
                <a:latin typeface="Arial" panose="020B0604020202020204" pitchFamily="34" charset="0"/>
              </a:rPr>
              <a:t>należy niezwłocznie skontaktować się z pełnomocnikiem do spraw informatyki </a:t>
            </a:r>
            <a:r>
              <a:rPr lang="pl-PL" altLang="pl-PL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gminnej (miejskiej) komisji </a:t>
            </a:r>
            <a:r>
              <a:rPr lang="pl-PL" altLang="pl-PL" sz="2000" b="1" dirty="0">
                <a:solidFill>
                  <a:schemeClr val="bg1"/>
                </a:solidFill>
                <a:latin typeface="Arial" panose="020B0604020202020204" pitchFamily="34" charset="0"/>
              </a:rPr>
              <a:t>wyborczej w celu podjęcia dalszych kroków. </a:t>
            </a:r>
          </a:p>
        </p:txBody>
      </p:sp>
    </p:spTree>
    <p:extLst>
      <p:ext uri="{BB962C8B-B14F-4D97-AF65-F5344CB8AC3E}">
        <p14:creationId xmlns:p14="http://schemas.microsoft.com/office/powerpoint/2010/main" val="8527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DD3EC221-A4B1-479B-9D43-268330013A23}"/>
              </a:ext>
            </a:extLst>
          </p:cNvPr>
          <p:cNvSpPr/>
          <p:nvPr/>
        </p:nvSpPr>
        <p:spPr>
          <a:xfrm>
            <a:off x="395288" y="1700213"/>
            <a:ext cx="8424862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1" dirty="0"/>
              <a:t>Przewodniczący komisji najpóźniej w przeddzień głosowania ustala z </a:t>
            </a:r>
            <a:r>
              <a:rPr lang="pl-PL" sz="2000" b="1" dirty="0" smtClean="0"/>
              <a:t>operatorem </a:t>
            </a:r>
            <a:r>
              <a:rPr lang="pl-PL" sz="2000" b="1" dirty="0"/>
              <a:t>informatycznej obsługi komisji </a:t>
            </a:r>
            <a:r>
              <a:rPr lang="pl-PL" sz="2000" b="1" dirty="0" smtClean="0"/>
              <a:t>miejsce </a:t>
            </a:r>
            <a:br>
              <a:rPr lang="pl-PL" sz="2000" b="1" dirty="0" smtClean="0"/>
            </a:br>
            <a:r>
              <a:rPr lang="pl-PL" sz="2000" b="1" dirty="0" smtClean="0"/>
              <a:t>i harmonogram </a:t>
            </a:r>
            <a:r>
              <a:rPr lang="pl-PL" sz="2000" b="1" dirty="0"/>
              <a:t>pracy, z uwzględnieniem konieczności: </a:t>
            </a:r>
          </a:p>
          <a:p>
            <a:pPr>
              <a:defRPr/>
            </a:pPr>
            <a:endParaRPr lang="pl-PL" sz="2000" b="1" dirty="0"/>
          </a:p>
          <a:p>
            <a:pPr marL="457200" indent="-457200">
              <a:buFontTx/>
              <a:buAutoNum type="arabicParenR"/>
              <a:defRPr/>
            </a:pPr>
            <a:r>
              <a:rPr lang="pl-PL" sz="2000" b="1" dirty="0" smtClean="0"/>
              <a:t>wprowadzenia </a:t>
            </a:r>
            <a:r>
              <a:rPr lang="pl-PL" sz="2000" b="1" dirty="0"/>
              <a:t>wszystkich danych zawartych w </a:t>
            </a:r>
            <a:r>
              <a:rPr lang="pl-PL" sz="2000" b="1" dirty="0" smtClean="0"/>
              <a:t>projekcie protokołu </a:t>
            </a:r>
            <a:r>
              <a:rPr lang="pl-PL" sz="2000" b="1" dirty="0"/>
              <a:t>głosowania w obwodzie;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2000" b="1" dirty="0"/>
              <a:t>transmisji danych z protokołu podpisanego przez członków komisji do systemu informatycznego Wsparcie Organów Wyborczych (WOW). </a:t>
            </a:r>
          </a:p>
        </p:txBody>
      </p:sp>
      <p:sp>
        <p:nvSpPr>
          <p:cNvPr id="40963" name="Prostokąt 2">
            <a:extLst>
              <a:ext uri="{FF2B5EF4-FFF2-40B4-BE49-F238E27FC236}">
                <a16:creationId xmlns:a16="http://schemas.microsoft.com/office/drawing/2014/main" xmlns="" id="{CD9E45DD-3CA4-4927-94E7-6A1B87D50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476250"/>
            <a:ext cx="5616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C00000"/>
                </a:solidFill>
                <a:latin typeface="Arial" panose="020B0604020202020204" pitchFamily="34" charset="0"/>
              </a:rPr>
              <a:t>ZADANIA KOMISJI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C00000"/>
                </a:solidFill>
                <a:latin typeface="Arial" panose="020B0604020202020204" pitchFamily="34" charset="0"/>
              </a:rPr>
              <a:t>PRZED DNIEM WYBORÓW </a:t>
            </a:r>
            <a:endParaRPr lang="pl-PL" altLang="pl-PL" sz="24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40964" name="Obraz 2" descr="Free vector graphic: Boy, Cartoon, Computer, Desktop ...">
            <a:extLst>
              <a:ext uri="{FF2B5EF4-FFF2-40B4-BE49-F238E27FC236}">
                <a16:creationId xmlns:a16="http://schemas.microsoft.com/office/drawing/2014/main" xmlns="" id="{0EA01833-C110-44D1-A849-F8193DAB9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41888"/>
            <a:ext cx="15890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44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ole tekstowe 1">
            <a:extLst>
              <a:ext uri="{FF2B5EF4-FFF2-40B4-BE49-F238E27FC236}">
                <a16:creationId xmlns:a16="http://schemas.microsoft.com/office/drawing/2014/main" xmlns="" id="{74E0CDE0-AE5B-422B-AE93-1832DB610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652463"/>
            <a:ext cx="842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ZADANIA KOMISJI PRZED DNIEM GŁOSOWANIA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BC71EA2E-507F-46EF-8834-B9427DB40A36}"/>
              </a:ext>
            </a:extLst>
          </p:cNvPr>
          <p:cNvSpPr txBox="1"/>
          <p:nvPr/>
        </p:nvSpPr>
        <p:spPr>
          <a:xfrm>
            <a:off x="36513" y="1470025"/>
            <a:ext cx="914400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400" b="1" u="sng" dirty="0">
                <a:latin typeface="+mj-lt"/>
              </a:rPr>
              <a:t>Posiedzenie komisji  - GŁOSOWANIE KORESPONDENCYJNE  </a:t>
            </a:r>
          </a:p>
          <a:p>
            <a:pPr algn="ctr">
              <a:defRPr/>
            </a:pPr>
            <a:endParaRPr lang="pl-PL" sz="1200" b="1" u="sng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+mj-lt"/>
              </a:rPr>
              <a:t>Termin uzgodniony z Urzędnikiem Wyborczym </a:t>
            </a:r>
            <a:r>
              <a:rPr lang="pl-PL" b="1" dirty="0">
                <a:latin typeface="+mj-lt"/>
              </a:rPr>
              <a:t>co najmniej w połowie składu</a:t>
            </a:r>
            <a:r>
              <a:rPr lang="pl-PL" dirty="0">
                <a:latin typeface="+mj-lt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rgbClr val="9D032A"/>
                </a:solidFill>
                <a:latin typeface="+mj-lt"/>
              </a:rPr>
              <a:t>ostemplowanie kart  do głosowania w głos. korespondencyjnym</a:t>
            </a:r>
            <a:br>
              <a:rPr lang="pl-PL" b="1" dirty="0">
                <a:solidFill>
                  <a:srgbClr val="9D032A"/>
                </a:solidFill>
                <a:latin typeface="+mj-lt"/>
              </a:rPr>
            </a:br>
            <a:r>
              <a:rPr lang="pl-PL" b="1" dirty="0">
                <a:solidFill>
                  <a:srgbClr val="9D032A"/>
                </a:solidFill>
                <a:latin typeface="+mj-lt"/>
              </a:rPr>
              <a:t>oraz przygotowania pakietów wyborczych;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+mj-lt"/>
              </a:rPr>
              <a:t>miejsce wskazuje urząd obsługujący urzędnika  wyborczego </a:t>
            </a:r>
            <a:r>
              <a:rPr lang="pl-PL" dirty="0" smtClean="0">
                <a:latin typeface="+mj-lt"/>
              </a:rPr>
              <a:t> </a:t>
            </a:r>
            <a:endParaRPr lang="pl-PL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latin typeface="+mj-lt"/>
              </a:rPr>
              <a:t>protokół </a:t>
            </a:r>
            <a:r>
              <a:rPr lang="pl-PL" dirty="0" smtClean="0">
                <a:latin typeface="+mj-lt"/>
              </a:rPr>
              <a:t>z ostemplowania kart sporządza się </a:t>
            </a:r>
            <a:r>
              <a:rPr lang="pl-PL" b="1" dirty="0">
                <a:latin typeface="+mj-lt"/>
              </a:rPr>
              <a:t>w 2 egz. </a:t>
            </a:r>
            <a:r>
              <a:rPr lang="pl-PL" sz="1400" dirty="0" smtClean="0">
                <a:latin typeface="+mj-lt"/>
              </a:rPr>
              <a:t>(dla urzędnika </a:t>
            </a:r>
            <a:r>
              <a:rPr lang="pl-PL" sz="1400" dirty="0">
                <a:latin typeface="+mj-lt"/>
              </a:rPr>
              <a:t>wyborczy i </a:t>
            </a:r>
            <a:r>
              <a:rPr lang="pl-PL" sz="1400" dirty="0" smtClean="0">
                <a:latin typeface="+mj-lt"/>
              </a:rPr>
              <a:t>komisji)</a:t>
            </a:r>
            <a:endParaRPr lang="pl-PL" sz="1400" dirty="0">
              <a:latin typeface="+mj-lt"/>
            </a:endParaRPr>
          </a:p>
        </p:txBody>
      </p:sp>
      <p:pic>
        <p:nvPicPr>
          <p:cNvPr id="47108" name="Picture 4" descr="http://pixabay.com/static/uploads/photo/2012/04/16/11/08/envelope-35526_640.png">
            <a:extLst>
              <a:ext uri="{FF2B5EF4-FFF2-40B4-BE49-F238E27FC236}">
                <a16:creationId xmlns:a16="http://schemas.microsoft.com/office/drawing/2014/main" xmlns="" id="{E2D1EF6E-71FC-4EE7-A233-CC85D3687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597">
            <a:off x="6837124" y="2322127"/>
            <a:ext cx="11588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http://pixabay.com/static/uploads/photo/2012/04/16/11/08/envelope-35526_640.png">
            <a:extLst>
              <a:ext uri="{FF2B5EF4-FFF2-40B4-BE49-F238E27FC236}">
                <a16:creationId xmlns:a16="http://schemas.microsoft.com/office/drawing/2014/main" xmlns="" id="{A4FE2894-8E69-4470-BF20-0BFA3FAC6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597">
            <a:off x="7513778" y="1883096"/>
            <a:ext cx="109537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4" descr="http://pixabay.com/static/uploads/photo/2012/04/16/11/08/envelope-35526_640.png">
            <a:extLst>
              <a:ext uri="{FF2B5EF4-FFF2-40B4-BE49-F238E27FC236}">
                <a16:creationId xmlns:a16="http://schemas.microsoft.com/office/drawing/2014/main" xmlns="" id="{C35BEB62-5DCA-458D-9E93-525120F4A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597">
            <a:off x="7794408" y="2278941"/>
            <a:ext cx="12096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Prostokąt 10">
            <a:extLst>
              <a:ext uri="{FF2B5EF4-FFF2-40B4-BE49-F238E27FC236}">
                <a16:creationId xmlns:a16="http://schemas.microsoft.com/office/drawing/2014/main" xmlns="" id="{2201741E-129B-407E-9D1A-F5FC26A7F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029075"/>
            <a:ext cx="7993063" cy="1631950"/>
          </a:xfrm>
          <a:prstGeom prst="rect">
            <a:avLst/>
          </a:prstGeom>
          <a:noFill/>
          <a:ln w="38100">
            <a:solidFill>
              <a:srgbClr val="9D03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Przed rozpoczęciem stemplowania kart komisja upewnia się, czy wydano jej właściwą pieczęć (napis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OKW, </a:t>
            </a:r>
            <a:r>
              <a:rPr lang="pl-PL" altLang="pl-PL" sz="2000" b="1" dirty="0">
                <a:latin typeface="Arial" panose="020B0604020202020204" pitchFamily="34" charset="0"/>
              </a:rPr>
              <a:t>numer komisji i nazwa miejscowości)</a:t>
            </a:r>
            <a:r>
              <a:rPr lang="pl-PL" altLang="pl-PL" sz="2000" dirty="0">
                <a:latin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4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>
            <a:extLst>
              <a:ext uri="{FF2B5EF4-FFF2-40B4-BE49-F238E27FC236}">
                <a16:creationId xmlns:a16="http://schemas.microsoft.com/office/drawing/2014/main" xmlns="" id="{B18BA1F5-508D-4160-8D21-D8EF29E6C0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1638300"/>
            <a:ext cx="30670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48131" name="AutoShape 6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>
            <a:extLst>
              <a:ext uri="{FF2B5EF4-FFF2-40B4-BE49-F238E27FC236}">
                <a16:creationId xmlns:a16="http://schemas.microsoft.com/office/drawing/2014/main" xmlns="" id="{BD34A867-7C40-498F-A822-64BD30AFAE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233363"/>
            <a:ext cx="987266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pic>
        <p:nvPicPr>
          <p:cNvPr id="48132" name="Obraz 6">
            <a:extLst>
              <a:ext uri="{FF2B5EF4-FFF2-40B4-BE49-F238E27FC236}">
                <a16:creationId xmlns:a16="http://schemas.microsoft.com/office/drawing/2014/main" xmlns="" id="{32EA9BEC-D3BA-431E-B95B-8D82EAA0A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13488"/>
            <a:ext cx="11858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pole tekstowe 5">
            <a:extLst>
              <a:ext uri="{FF2B5EF4-FFF2-40B4-BE49-F238E27FC236}">
                <a16:creationId xmlns:a16="http://schemas.microsoft.com/office/drawing/2014/main" xmlns="" id="{727D2E58-FAC0-425B-848E-20C92E2D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63575"/>
            <a:ext cx="642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9D032A"/>
                </a:solidFill>
                <a:latin typeface="Arial Black" panose="020B0A04020102020204" pitchFamily="34" charset="0"/>
              </a:rPr>
              <a:t>GŁOSOWANIE KORESPONDENCYJNE</a:t>
            </a:r>
          </a:p>
        </p:txBody>
      </p:sp>
      <p:sp>
        <p:nvSpPr>
          <p:cNvPr id="48134" name="Prostokąt 7">
            <a:extLst>
              <a:ext uri="{FF2B5EF4-FFF2-40B4-BE49-F238E27FC236}">
                <a16:creationId xmlns:a16="http://schemas.microsoft.com/office/drawing/2014/main" xmlns="" id="{93FFB75A-8724-457F-A2A2-875DCB123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163" y="1016000"/>
            <a:ext cx="79375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" panose="020B0604020202020204" pitchFamily="34" charset="0"/>
              </a:rPr>
              <a:t>(Skład pakietu wyborczego zgodnie z wymogami ustawowymi)</a:t>
            </a:r>
            <a:r>
              <a:rPr lang="pl-PL" altLang="pl-PL" sz="5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" panose="020B0604020202020204" pitchFamily="34" charset="0"/>
              </a:rPr>
              <a:t>                  </a:t>
            </a:r>
            <a:r>
              <a:rPr lang="pl-PL" altLang="pl-PL" sz="1200" b="1">
                <a:solidFill>
                  <a:srgbClr val="9D032A"/>
                </a:solidFill>
                <a:latin typeface="Arial" panose="020B0604020202020204" pitchFamily="34" charset="0"/>
              </a:rPr>
              <a:t>  </a:t>
            </a:r>
            <a:r>
              <a:rPr lang="pl-PL" altLang="pl-PL" sz="2000" b="1">
                <a:solidFill>
                  <a:srgbClr val="9D032A"/>
                </a:solidFill>
                <a:latin typeface="Arial" panose="020B0604020202020204" pitchFamily="34" charset="0"/>
              </a:rPr>
              <a:t>               </a:t>
            </a:r>
          </a:p>
        </p:txBody>
      </p:sp>
      <p:pic>
        <p:nvPicPr>
          <p:cNvPr id="48135" name="Obraz 2">
            <a:extLst>
              <a:ext uri="{FF2B5EF4-FFF2-40B4-BE49-F238E27FC236}">
                <a16:creationId xmlns:a16="http://schemas.microsoft.com/office/drawing/2014/main" xmlns="" id="{E3CE23C8-895D-4037-90A7-C5877299E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78063"/>
            <a:ext cx="614521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pole tekstowe 15">
            <a:extLst>
              <a:ext uri="{FF2B5EF4-FFF2-40B4-BE49-F238E27FC236}">
                <a16:creationId xmlns:a16="http://schemas.microsoft.com/office/drawing/2014/main" xmlns="" id="{33C6CA94-BB7F-474E-8EEE-1C5D535F5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2714625"/>
            <a:ext cx="2736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Arial" panose="020B0604020202020204" pitchFamily="34" charset="0"/>
              </a:rPr>
              <a:t>Karty do głosowania</a:t>
            </a:r>
          </a:p>
        </p:txBody>
      </p:sp>
      <p:sp>
        <p:nvSpPr>
          <p:cNvPr id="14" name="Zagięty narożnik 13">
            <a:hlinkClick r:id="rId5" action="ppaction://hlinkfile"/>
            <a:extLst>
              <a:ext uri="{FF2B5EF4-FFF2-40B4-BE49-F238E27FC236}">
                <a16:creationId xmlns:a16="http://schemas.microsoft.com/office/drawing/2014/main" xmlns="" id="{C94B4013-D2BD-4BA7-A00D-DC2F1649A79E}"/>
              </a:ext>
            </a:extLst>
          </p:cNvPr>
          <p:cNvSpPr/>
          <p:nvPr/>
        </p:nvSpPr>
        <p:spPr>
          <a:xfrm flipV="1">
            <a:off x="827088" y="3122613"/>
            <a:ext cx="395287" cy="719137"/>
          </a:xfrm>
          <a:prstGeom prst="foldedCorner">
            <a:avLst>
              <a:gd name="adj" fmla="val 2703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72" tIns="48336" rIns="96672" bIns="48336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5" name="Zagięty narożnik 14">
            <a:hlinkClick r:id="rId5" action="ppaction://hlinkfile"/>
            <a:extLst>
              <a:ext uri="{FF2B5EF4-FFF2-40B4-BE49-F238E27FC236}">
                <a16:creationId xmlns:a16="http://schemas.microsoft.com/office/drawing/2014/main" xmlns="" id="{9A5EBBB9-FB36-4E32-92F5-E29C2F32F153}"/>
              </a:ext>
            </a:extLst>
          </p:cNvPr>
          <p:cNvSpPr/>
          <p:nvPr/>
        </p:nvSpPr>
        <p:spPr>
          <a:xfrm flipV="1">
            <a:off x="1312863" y="3138488"/>
            <a:ext cx="431800" cy="719137"/>
          </a:xfrm>
          <a:prstGeom prst="foldedCorner">
            <a:avLst>
              <a:gd name="adj" fmla="val 305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72" tIns="48336" rIns="96672" bIns="48336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6" name="Zagięty narożnik 15">
            <a:hlinkClick r:id="rId5" action="ppaction://hlinkfile"/>
            <a:extLst>
              <a:ext uri="{FF2B5EF4-FFF2-40B4-BE49-F238E27FC236}">
                <a16:creationId xmlns:a16="http://schemas.microsoft.com/office/drawing/2014/main" xmlns="" id="{E5670676-B1DD-4273-AE63-E8969FFCC9A1}"/>
              </a:ext>
            </a:extLst>
          </p:cNvPr>
          <p:cNvSpPr/>
          <p:nvPr/>
        </p:nvSpPr>
        <p:spPr>
          <a:xfrm flipV="1">
            <a:off x="1841500" y="3154363"/>
            <a:ext cx="431800" cy="719137"/>
          </a:xfrm>
          <a:prstGeom prst="foldedCorner">
            <a:avLst>
              <a:gd name="adj" fmla="val 3256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72" tIns="48336" rIns="96672" bIns="48336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" name="Zagięty narożnik 16">
            <a:hlinkClick r:id="rId5" action="ppaction://hlinkfile"/>
            <a:extLst>
              <a:ext uri="{FF2B5EF4-FFF2-40B4-BE49-F238E27FC236}">
                <a16:creationId xmlns:a16="http://schemas.microsoft.com/office/drawing/2014/main" xmlns="" id="{C811DEB6-EA09-4D89-85B7-BA0C4FF5B574}"/>
              </a:ext>
            </a:extLst>
          </p:cNvPr>
          <p:cNvSpPr/>
          <p:nvPr/>
        </p:nvSpPr>
        <p:spPr>
          <a:xfrm flipV="1">
            <a:off x="2362200" y="3171825"/>
            <a:ext cx="431800" cy="719138"/>
          </a:xfrm>
          <a:prstGeom prst="foldedCorner">
            <a:avLst>
              <a:gd name="adj" fmla="val 30531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72" tIns="48336" rIns="96672" bIns="48336"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8141" name="Obraz 17">
            <a:extLst>
              <a:ext uri="{FF2B5EF4-FFF2-40B4-BE49-F238E27FC236}">
                <a16:creationId xmlns:a16="http://schemas.microsoft.com/office/drawing/2014/main" xmlns="" id="{D79669CB-0AAD-4DC8-A0B3-209CF3BCC050}"/>
              </a:ext>
            </a:extLst>
          </p:cNvPr>
          <p:cNvSpPr>
            <a:spLocks noChangeAspect="1"/>
          </p:cNvSpPr>
          <p:nvPr/>
        </p:nvSpPr>
        <p:spPr bwMode="auto">
          <a:xfrm>
            <a:off x="827088" y="4003675"/>
            <a:ext cx="196691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48142" name="pole tekstowe 4">
            <a:extLst>
              <a:ext uri="{FF2B5EF4-FFF2-40B4-BE49-F238E27FC236}">
                <a16:creationId xmlns:a16="http://schemas.microsoft.com/office/drawing/2014/main" xmlns="" id="{F75388DF-1F4B-48BB-85C7-FB456642C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4051300"/>
            <a:ext cx="1870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000" b="1">
                <a:latin typeface="Arial" panose="020B0604020202020204" pitchFamily="34" charset="0"/>
              </a:rPr>
              <a:t>KOPERTA ZWROTNA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000" b="1">
              <a:solidFill>
                <a:srgbClr val="9D032A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000" b="1">
              <a:solidFill>
                <a:srgbClr val="9D032A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000" b="1">
                <a:solidFill>
                  <a:srgbClr val="9D032A"/>
                </a:solidFill>
                <a:latin typeface="Arial" panose="020B0604020202020204" pitchFamily="34" charset="0"/>
              </a:rPr>
              <a:t>PRZESYŁKA WYBORCZA</a:t>
            </a:r>
          </a:p>
        </p:txBody>
      </p:sp>
      <p:pic>
        <p:nvPicPr>
          <p:cNvPr id="48143" name="Obraz 20" descr="koperta.png">
            <a:extLst>
              <a:ext uri="{FF2B5EF4-FFF2-40B4-BE49-F238E27FC236}">
                <a16:creationId xmlns:a16="http://schemas.microsoft.com/office/drawing/2014/main" xmlns="" id="{90DFFAF4-B9E8-48E9-B8F4-2F84E4DB149D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3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5100638"/>
            <a:ext cx="2033587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4" name="pole tekstowe 21">
            <a:extLst>
              <a:ext uri="{FF2B5EF4-FFF2-40B4-BE49-F238E27FC236}">
                <a16:creationId xmlns:a16="http://schemas.microsoft.com/office/drawing/2014/main" xmlns="" id="{A662E901-5C05-4E05-B331-2BEE3AD2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5367338"/>
            <a:ext cx="2735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Koperta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</a:rPr>
              <a:t>na karty do głosowania</a:t>
            </a:r>
          </a:p>
        </p:txBody>
      </p:sp>
      <p:pic>
        <p:nvPicPr>
          <p:cNvPr id="48145" name="Obraz 21" descr="nakładka - foto_scieta.jpg">
            <a:extLst>
              <a:ext uri="{FF2B5EF4-FFF2-40B4-BE49-F238E27FC236}">
                <a16:creationId xmlns:a16="http://schemas.microsoft.com/office/drawing/2014/main" xmlns="" id="{0A068641-9381-4E1B-AF00-B3CF245B37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300663"/>
            <a:ext cx="7143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Obraz 22" descr="nakładka - foto_scieta.jpg">
            <a:extLst>
              <a:ext uri="{FF2B5EF4-FFF2-40B4-BE49-F238E27FC236}">
                <a16:creationId xmlns:a16="http://schemas.microsoft.com/office/drawing/2014/main" xmlns="" id="{505D9EF0-443F-42B8-BD2F-9B1A5F681D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373688"/>
            <a:ext cx="7143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Obraz 23" descr="nakładka - foto_scieta.jpg">
            <a:extLst>
              <a:ext uri="{FF2B5EF4-FFF2-40B4-BE49-F238E27FC236}">
                <a16:creationId xmlns:a16="http://schemas.microsoft.com/office/drawing/2014/main" xmlns="" id="{785CE429-F448-4140-820A-4EEF9F7CF3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445125"/>
            <a:ext cx="71596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rostokąt 24">
            <a:extLst>
              <a:ext uri="{FF2B5EF4-FFF2-40B4-BE49-F238E27FC236}">
                <a16:creationId xmlns:a16="http://schemas.microsoft.com/office/drawing/2014/main" xmlns="" id="{D751680A-1B74-4A5C-9431-4AF3F9955487}"/>
              </a:ext>
            </a:extLst>
          </p:cNvPr>
          <p:cNvSpPr/>
          <p:nvPr/>
        </p:nvSpPr>
        <p:spPr>
          <a:xfrm>
            <a:off x="3924300" y="4149725"/>
            <a:ext cx="2014538" cy="992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b="1" dirty="0">
                <a:solidFill>
                  <a:schemeClr val="tx1"/>
                </a:solidFill>
              </a:rPr>
              <a:t>Oświadczenie </a:t>
            </a:r>
            <a:br>
              <a:rPr lang="pl-PL" sz="1200" b="1" dirty="0">
                <a:solidFill>
                  <a:schemeClr val="tx1"/>
                </a:solidFill>
              </a:rPr>
            </a:br>
            <a:r>
              <a:rPr lang="pl-PL" sz="1200" b="1" dirty="0">
                <a:solidFill>
                  <a:schemeClr val="tx1"/>
                </a:solidFill>
              </a:rPr>
              <a:t>o osobistym i tajnym oddaniu głosu </a:t>
            </a:r>
            <a:br>
              <a:rPr lang="pl-PL" sz="1200" b="1" dirty="0">
                <a:solidFill>
                  <a:schemeClr val="tx1"/>
                </a:solidFill>
              </a:rPr>
            </a:br>
            <a:r>
              <a:rPr lang="pl-PL" sz="1200" b="1" dirty="0">
                <a:solidFill>
                  <a:schemeClr val="tx1"/>
                </a:solidFill>
              </a:rPr>
              <a:t>na karcie do głosowania </a:t>
            </a:r>
          </a:p>
        </p:txBody>
      </p:sp>
      <p:pic>
        <p:nvPicPr>
          <p:cNvPr id="48149" name="Obraz 2" descr="notes-th.png">
            <a:extLst>
              <a:ext uri="{FF2B5EF4-FFF2-40B4-BE49-F238E27FC236}">
                <a16:creationId xmlns:a16="http://schemas.microsoft.com/office/drawing/2014/main" xmlns="" id="{7F3C814E-C31C-46EF-B2BE-D48C03EA54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81300"/>
            <a:ext cx="1166813" cy="1187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xmlns="" id="{F102C7B9-4F57-4C7A-8074-11F9457500E9}"/>
              </a:ext>
            </a:extLst>
          </p:cNvPr>
          <p:cNvCxnSpPr/>
          <p:nvPr/>
        </p:nvCxnSpPr>
        <p:spPr>
          <a:xfrm>
            <a:off x="155575" y="2205038"/>
            <a:ext cx="614521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iedmiokąt 18">
            <a:extLst>
              <a:ext uri="{FF2B5EF4-FFF2-40B4-BE49-F238E27FC236}">
                <a16:creationId xmlns:a16="http://schemas.microsoft.com/office/drawing/2014/main" xmlns="" id="{C7FBDA37-BFB9-4506-B781-5F3BD5C238D4}"/>
              </a:ext>
            </a:extLst>
          </p:cNvPr>
          <p:cNvSpPr/>
          <p:nvPr/>
        </p:nvSpPr>
        <p:spPr>
          <a:xfrm>
            <a:off x="6353175" y="3125788"/>
            <a:ext cx="339725" cy="3937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6" name="Siedmiokąt 35">
            <a:extLst>
              <a:ext uri="{FF2B5EF4-FFF2-40B4-BE49-F238E27FC236}">
                <a16:creationId xmlns:a16="http://schemas.microsoft.com/office/drawing/2014/main" xmlns="" id="{F19BE165-157E-46BE-9F3B-D62EBEFC2F7C}"/>
              </a:ext>
            </a:extLst>
          </p:cNvPr>
          <p:cNvSpPr/>
          <p:nvPr/>
        </p:nvSpPr>
        <p:spPr>
          <a:xfrm>
            <a:off x="6365875" y="2544763"/>
            <a:ext cx="339725" cy="409575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9D032A"/>
                </a:solidFill>
              </a:rPr>
              <a:t>1</a:t>
            </a:r>
          </a:p>
        </p:txBody>
      </p:sp>
      <p:sp>
        <p:nvSpPr>
          <p:cNvPr id="37" name="Siedmiokąt 36">
            <a:extLst>
              <a:ext uri="{FF2B5EF4-FFF2-40B4-BE49-F238E27FC236}">
                <a16:creationId xmlns:a16="http://schemas.microsoft.com/office/drawing/2014/main" xmlns="" id="{D1FD8195-38D6-4810-AF42-A0C2F39A32A0}"/>
              </a:ext>
            </a:extLst>
          </p:cNvPr>
          <p:cNvSpPr/>
          <p:nvPr/>
        </p:nvSpPr>
        <p:spPr>
          <a:xfrm>
            <a:off x="6364288" y="3698875"/>
            <a:ext cx="339725" cy="3937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8" name="Siedmiokąt 37">
            <a:extLst>
              <a:ext uri="{FF2B5EF4-FFF2-40B4-BE49-F238E27FC236}">
                <a16:creationId xmlns:a16="http://schemas.microsoft.com/office/drawing/2014/main" xmlns="" id="{91098872-EB20-4DAC-AE88-1CF8DAAFA30F}"/>
              </a:ext>
            </a:extLst>
          </p:cNvPr>
          <p:cNvSpPr/>
          <p:nvPr/>
        </p:nvSpPr>
        <p:spPr>
          <a:xfrm>
            <a:off x="6376988" y="4292600"/>
            <a:ext cx="339725" cy="3937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9" name="Siedmiokąt 38">
            <a:extLst>
              <a:ext uri="{FF2B5EF4-FFF2-40B4-BE49-F238E27FC236}">
                <a16:creationId xmlns:a16="http://schemas.microsoft.com/office/drawing/2014/main" xmlns="" id="{D1170AB8-33A8-4409-8221-6EE1AC399E53}"/>
              </a:ext>
            </a:extLst>
          </p:cNvPr>
          <p:cNvSpPr/>
          <p:nvPr/>
        </p:nvSpPr>
        <p:spPr>
          <a:xfrm>
            <a:off x="6364288" y="4930775"/>
            <a:ext cx="339725" cy="3937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0" name="Siedmiokąt 39">
            <a:extLst>
              <a:ext uri="{FF2B5EF4-FFF2-40B4-BE49-F238E27FC236}">
                <a16:creationId xmlns:a16="http://schemas.microsoft.com/office/drawing/2014/main" xmlns="" id="{8EB32207-BDD2-45A4-9D6D-36619766794F}"/>
              </a:ext>
            </a:extLst>
          </p:cNvPr>
          <p:cNvSpPr/>
          <p:nvPr/>
        </p:nvSpPr>
        <p:spPr>
          <a:xfrm>
            <a:off x="6362700" y="5575300"/>
            <a:ext cx="339725" cy="3810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9D032A"/>
                </a:solidFill>
              </a:rPr>
              <a:t>6</a:t>
            </a:r>
          </a:p>
        </p:txBody>
      </p:sp>
      <p:sp>
        <p:nvSpPr>
          <p:cNvPr id="48157" name="pole tekstowe 28">
            <a:extLst>
              <a:ext uri="{FF2B5EF4-FFF2-40B4-BE49-F238E27FC236}">
                <a16:creationId xmlns:a16="http://schemas.microsoft.com/office/drawing/2014/main" xmlns="" id="{6EEB4BA4-70A3-44B1-99B8-6E9C9A858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8" y="2617788"/>
            <a:ext cx="16914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1" dirty="0">
                <a:latin typeface="Arial" panose="020B0604020202020204" pitchFamily="34" charset="0"/>
              </a:rPr>
              <a:t>Karta do głosowania</a:t>
            </a:r>
          </a:p>
        </p:txBody>
      </p:sp>
      <p:sp>
        <p:nvSpPr>
          <p:cNvPr id="48158" name="pole tekstowe 41">
            <a:extLst>
              <a:ext uri="{FF2B5EF4-FFF2-40B4-BE49-F238E27FC236}">
                <a16:creationId xmlns:a16="http://schemas.microsoft.com/office/drawing/2014/main" xmlns="" id="{A3CEAEB9-A2B4-4D7E-85C4-E89E4578F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713" y="3232150"/>
            <a:ext cx="1389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1">
                <a:latin typeface="Arial" panose="020B0604020202020204" pitchFamily="34" charset="0"/>
              </a:rPr>
              <a:t>Koperta zwrotna</a:t>
            </a:r>
          </a:p>
        </p:txBody>
      </p:sp>
      <p:sp>
        <p:nvSpPr>
          <p:cNvPr id="48159" name="pole tekstowe 42">
            <a:extLst>
              <a:ext uri="{FF2B5EF4-FFF2-40B4-BE49-F238E27FC236}">
                <a16:creationId xmlns:a16="http://schemas.microsoft.com/office/drawing/2014/main" xmlns="" id="{8FFB7A45-3190-405C-87CB-EAA8E1BF4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8" y="3644900"/>
            <a:ext cx="1888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1" dirty="0">
                <a:latin typeface="Arial" panose="020B0604020202020204" pitchFamily="34" charset="0"/>
              </a:rPr>
              <a:t>Koperta </a:t>
            </a:r>
            <a:br>
              <a:rPr lang="pl-PL" altLang="pl-PL" sz="1200" b="1" dirty="0">
                <a:latin typeface="Arial" panose="020B0604020202020204" pitchFamily="34" charset="0"/>
              </a:rPr>
            </a:br>
            <a:r>
              <a:rPr lang="pl-PL" altLang="pl-PL" sz="1200" b="1" dirty="0">
                <a:latin typeface="Arial" panose="020B0604020202020204" pitchFamily="34" charset="0"/>
              </a:rPr>
              <a:t>na </a:t>
            </a:r>
            <a:r>
              <a:rPr lang="pl-PL" altLang="pl-PL" sz="1200" b="1" dirty="0" smtClean="0">
                <a:latin typeface="Arial" panose="020B0604020202020204" pitchFamily="34" charset="0"/>
              </a:rPr>
              <a:t>kartę </a:t>
            </a:r>
            <a:r>
              <a:rPr lang="pl-PL" altLang="pl-PL" sz="1200" b="1" dirty="0">
                <a:latin typeface="Arial" panose="020B0604020202020204" pitchFamily="34" charset="0"/>
              </a:rPr>
              <a:t>do głosowania</a:t>
            </a:r>
          </a:p>
        </p:txBody>
      </p:sp>
      <p:sp>
        <p:nvSpPr>
          <p:cNvPr id="48160" name="pole tekstowe 43">
            <a:extLst>
              <a:ext uri="{FF2B5EF4-FFF2-40B4-BE49-F238E27FC236}">
                <a16:creationId xmlns:a16="http://schemas.microsoft.com/office/drawing/2014/main" xmlns="" id="{E5C1ED08-E936-4ED8-B77E-37B1564CD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900" y="4241800"/>
            <a:ext cx="173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1">
                <a:latin typeface="Arial" panose="020B0604020202020204" pitchFamily="34" charset="0"/>
              </a:rPr>
              <a:t>Instrukcja</a:t>
            </a:r>
            <a:br>
              <a:rPr lang="pl-PL" altLang="pl-PL" sz="1200" b="1">
                <a:latin typeface="Arial" panose="020B0604020202020204" pitchFamily="34" charset="0"/>
              </a:rPr>
            </a:br>
            <a:r>
              <a:rPr lang="pl-PL" altLang="pl-PL" sz="1200" b="1">
                <a:latin typeface="Arial" panose="020B0604020202020204" pitchFamily="34" charset="0"/>
              </a:rPr>
              <a:t>głosowania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1">
                <a:latin typeface="Arial" panose="020B0604020202020204" pitchFamily="34" charset="0"/>
              </a:rPr>
              <a:t>korespondencyjnego</a:t>
            </a:r>
          </a:p>
        </p:txBody>
      </p:sp>
      <p:sp>
        <p:nvSpPr>
          <p:cNvPr id="48161" name="pole tekstowe 44">
            <a:extLst>
              <a:ext uri="{FF2B5EF4-FFF2-40B4-BE49-F238E27FC236}">
                <a16:creationId xmlns:a16="http://schemas.microsoft.com/office/drawing/2014/main" xmlns="" id="{779AEF46-5AA5-4411-B862-3DB8A53E3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5516563"/>
            <a:ext cx="19559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1" dirty="0" smtClean="0">
                <a:latin typeface="Arial" panose="020B0604020202020204" pitchFamily="34" charset="0"/>
              </a:rPr>
              <a:t>Nakładka</a:t>
            </a:r>
            <a:r>
              <a:rPr lang="pl-PL" altLang="pl-PL" sz="1200" b="1" dirty="0">
                <a:latin typeface="Arial" panose="020B0604020202020204" pitchFamily="34" charset="0"/>
              </a:rPr>
              <a:t/>
            </a:r>
            <a:br>
              <a:rPr lang="pl-PL" altLang="pl-PL" sz="1200" b="1" dirty="0">
                <a:latin typeface="Arial" panose="020B0604020202020204" pitchFamily="34" charset="0"/>
              </a:rPr>
            </a:br>
            <a:r>
              <a:rPr lang="pl-PL" altLang="pl-PL" sz="1200" b="1" dirty="0">
                <a:latin typeface="Arial" panose="020B0604020202020204" pitchFamily="34" charset="0"/>
              </a:rPr>
              <a:t>na </a:t>
            </a:r>
            <a:r>
              <a:rPr lang="pl-PL" altLang="pl-PL" sz="1200" b="1" dirty="0" smtClean="0">
                <a:latin typeface="Arial" panose="020B0604020202020204" pitchFamily="34" charset="0"/>
              </a:rPr>
              <a:t>kartę </a:t>
            </a:r>
            <a:r>
              <a:rPr lang="pl-PL" altLang="pl-PL" sz="1200" b="1" dirty="0">
                <a:latin typeface="Arial" panose="020B0604020202020204" pitchFamily="34" charset="0"/>
              </a:rPr>
              <a:t>do głosowania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1" dirty="0" smtClean="0">
                <a:latin typeface="Arial" panose="020B0604020202020204" pitchFamily="34" charset="0"/>
              </a:rPr>
              <a:t>(dołącza się </a:t>
            </a:r>
            <a:r>
              <a:rPr lang="pl-PL" altLang="pl-PL" sz="1200" b="1" dirty="0">
                <a:latin typeface="Arial" panose="020B0604020202020204" pitchFamily="34" charset="0"/>
              </a:rPr>
              <a:t>na żądanie</a:t>
            </a:r>
            <a:br>
              <a:rPr lang="pl-PL" altLang="pl-PL" sz="1200" b="1" dirty="0">
                <a:latin typeface="Arial" panose="020B0604020202020204" pitchFamily="34" charset="0"/>
              </a:rPr>
            </a:br>
            <a:r>
              <a:rPr lang="pl-PL" altLang="pl-PL" sz="1200" b="1" dirty="0">
                <a:latin typeface="Arial" panose="020B0604020202020204" pitchFamily="34" charset="0"/>
              </a:rPr>
              <a:t> wyborcy) </a:t>
            </a:r>
          </a:p>
        </p:txBody>
      </p:sp>
      <p:sp>
        <p:nvSpPr>
          <p:cNvPr id="48162" name="pole tekstowe 45">
            <a:extLst>
              <a:ext uri="{FF2B5EF4-FFF2-40B4-BE49-F238E27FC236}">
                <a16:creationId xmlns:a16="http://schemas.microsoft.com/office/drawing/2014/main" xmlns="" id="{1F45B72A-82B2-42F5-B0C6-D1EFC64DF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4913313"/>
            <a:ext cx="2173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1">
                <a:latin typeface="Arial" panose="020B0604020202020204" pitchFamily="34" charset="0"/>
              </a:rPr>
              <a:t>Oświadczenie o osobistym</a:t>
            </a:r>
            <a:br>
              <a:rPr lang="pl-PL" altLang="pl-PL" sz="1200" b="1">
                <a:latin typeface="Arial" panose="020B0604020202020204" pitchFamily="34" charset="0"/>
              </a:rPr>
            </a:br>
            <a:r>
              <a:rPr lang="pl-PL" altLang="pl-PL" sz="1200" b="1">
                <a:latin typeface="Arial" panose="020B0604020202020204" pitchFamily="34" charset="0"/>
              </a:rPr>
              <a:t>i tajnym oddaniu głosu </a:t>
            </a:r>
          </a:p>
        </p:txBody>
      </p:sp>
      <p:sp>
        <p:nvSpPr>
          <p:cNvPr id="48163" name="Prostokąt 29">
            <a:extLst>
              <a:ext uri="{FF2B5EF4-FFF2-40B4-BE49-F238E27FC236}">
                <a16:creationId xmlns:a16="http://schemas.microsoft.com/office/drawing/2014/main" xmlns="" id="{8C601C26-7B4D-4DB5-A8E8-B0D25B32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3144838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9D032A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8164" name="Prostokąt 30">
            <a:extLst>
              <a:ext uri="{FF2B5EF4-FFF2-40B4-BE49-F238E27FC236}">
                <a16:creationId xmlns:a16="http://schemas.microsoft.com/office/drawing/2014/main" xmlns="" id="{3ED6CF14-096E-4136-A8BB-81F3893D7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8575" y="37195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9D032A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8165" name="pole tekstowe 33">
            <a:extLst>
              <a:ext uri="{FF2B5EF4-FFF2-40B4-BE49-F238E27FC236}">
                <a16:creationId xmlns:a16="http://schemas.microsoft.com/office/drawing/2014/main" xmlns="" id="{3BF3722E-20C4-4CC9-8E62-0A474AEE1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75" y="4318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9D032A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8166" name="pole tekstowe 34">
            <a:extLst>
              <a:ext uri="{FF2B5EF4-FFF2-40B4-BE49-F238E27FC236}">
                <a16:creationId xmlns:a16="http://schemas.microsoft.com/office/drawing/2014/main" xmlns="" id="{979FC4BD-188D-4928-8727-49ECE3D0E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4943475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9D032A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4" name="Siedmiokąt 53">
            <a:extLst>
              <a:ext uri="{FF2B5EF4-FFF2-40B4-BE49-F238E27FC236}">
                <a16:creationId xmlns:a16="http://schemas.microsoft.com/office/drawing/2014/main" xmlns="" id="{10AE382F-38AB-4635-ADD1-FBCFABD17FFF}"/>
              </a:ext>
            </a:extLst>
          </p:cNvPr>
          <p:cNvSpPr/>
          <p:nvPr/>
        </p:nvSpPr>
        <p:spPr>
          <a:xfrm>
            <a:off x="379413" y="3284538"/>
            <a:ext cx="338137" cy="409575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9D032A"/>
                </a:solidFill>
              </a:rPr>
              <a:t>1</a:t>
            </a:r>
          </a:p>
        </p:txBody>
      </p:sp>
      <p:sp>
        <p:nvSpPr>
          <p:cNvPr id="56" name="Siedmiokąt 55">
            <a:extLst>
              <a:ext uri="{FF2B5EF4-FFF2-40B4-BE49-F238E27FC236}">
                <a16:creationId xmlns:a16="http://schemas.microsoft.com/office/drawing/2014/main" xmlns="" id="{0A7E4324-AA52-4397-A5FB-9B120E1D2B25}"/>
              </a:ext>
            </a:extLst>
          </p:cNvPr>
          <p:cNvSpPr/>
          <p:nvPr/>
        </p:nvSpPr>
        <p:spPr>
          <a:xfrm>
            <a:off x="379413" y="4175125"/>
            <a:ext cx="338137" cy="393700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8169" name="pole tekstowe 40">
            <a:extLst>
              <a:ext uri="{FF2B5EF4-FFF2-40B4-BE49-F238E27FC236}">
                <a16:creationId xmlns:a16="http://schemas.microsoft.com/office/drawing/2014/main" xmlns="" id="{595CF0B7-BD87-49E2-8CCE-69E686DE1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421005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9D032A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9" name="Siedmiokąt 58">
            <a:extLst>
              <a:ext uri="{FF2B5EF4-FFF2-40B4-BE49-F238E27FC236}">
                <a16:creationId xmlns:a16="http://schemas.microsoft.com/office/drawing/2014/main" xmlns="" id="{06425821-2892-4661-B672-2D63F9C55E74}"/>
              </a:ext>
            </a:extLst>
          </p:cNvPr>
          <p:cNvSpPr/>
          <p:nvPr/>
        </p:nvSpPr>
        <p:spPr>
          <a:xfrm>
            <a:off x="341313" y="5461000"/>
            <a:ext cx="339725" cy="409575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9D032A"/>
                </a:solidFill>
              </a:rPr>
              <a:t>3</a:t>
            </a:r>
          </a:p>
        </p:txBody>
      </p:sp>
      <p:sp>
        <p:nvSpPr>
          <p:cNvPr id="60" name="Siedmiokąt 59">
            <a:extLst>
              <a:ext uri="{FF2B5EF4-FFF2-40B4-BE49-F238E27FC236}">
                <a16:creationId xmlns:a16="http://schemas.microsoft.com/office/drawing/2014/main" xmlns="" id="{5B492CA9-1802-46DD-BCB3-99C20AE70DE4}"/>
              </a:ext>
            </a:extLst>
          </p:cNvPr>
          <p:cNvSpPr/>
          <p:nvPr/>
        </p:nvSpPr>
        <p:spPr>
          <a:xfrm>
            <a:off x="3308350" y="3308350"/>
            <a:ext cx="339725" cy="409575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9D032A"/>
                </a:solidFill>
              </a:rPr>
              <a:t>4</a:t>
            </a:r>
          </a:p>
        </p:txBody>
      </p:sp>
      <p:sp>
        <p:nvSpPr>
          <p:cNvPr id="61" name="Siedmiokąt 60">
            <a:extLst>
              <a:ext uri="{FF2B5EF4-FFF2-40B4-BE49-F238E27FC236}">
                <a16:creationId xmlns:a16="http://schemas.microsoft.com/office/drawing/2014/main" xmlns="" id="{EA4A5258-4F72-4C4A-A6FB-4B40D89EA223}"/>
              </a:ext>
            </a:extLst>
          </p:cNvPr>
          <p:cNvSpPr/>
          <p:nvPr/>
        </p:nvSpPr>
        <p:spPr>
          <a:xfrm>
            <a:off x="3343275" y="4394200"/>
            <a:ext cx="338138" cy="409575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9D032A"/>
                </a:solidFill>
              </a:rPr>
              <a:t>5</a:t>
            </a:r>
          </a:p>
        </p:txBody>
      </p:sp>
      <p:sp>
        <p:nvSpPr>
          <p:cNvPr id="62" name="Siedmiokąt 61">
            <a:extLst>
              <a:ext uri="{FF2B5EF4-FFF2-40B4-BE49-F238E27FC236}">
                <a16:creationId xmlns:a16="http://schemas.microsoft.com/office/drawing/2014/main" xmlns="" id="{76E2A617-399D-4FBF-8F72-2F4EE79191D0}"/>
              </a:ext>
            </a:extLst>
          </p:cNvPr>
          <p:cNvSpPr/>
          <p:nvPr/>
        </p:nvSpPr>
        <p:spPr>
          <a:xfrm>
            <a:off x="3359150" y="5684838"/>
            <a:ext cx="339725" cy="409575"/>
          </a:xfrm>
          <a:prstGeom prst="hep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9D032A"/>
                </a:solidFill>
              </a:rPr>
              <a:t>6</a:t>
            </a:r>
          </a:p>
        </p:txBody>
      </p:sp>
      <p:sp>
        <p:nvSpPr>
          <p:cNvPr id="48174" name="Prostokąt 1">
            <a:extLst>
              <a:ext uri="{FF2B5EF4-FFF2-40B4-BE49-F238E27FC236}">
                <a16:creationId xmlns:a16="http://schemas.microsoft.com/office/drawing/2014/main" xmlns="" id="{8232A6D4-FFA2-4FE8-AF0D-356024546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963" y="2366963"/>
            <a:ext cx="3297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9D032A"/>
                </a:solidFill>
                <a:latin typeface="Arial Black" panose="020B0A04020102020204" pitchFamily="34" charset="0"/>
              </a:rPr>
              <a:t>PRZESYŁKA WYBORCZA</a:t>
            </a:r>
          </a:p>
        </p:txBody>
      </p:sp>
      <p:pic>
        <p:nvPicPr>
          <p:cNvPr id="48175" name="Obraz 2">
            <a:extLst>
              <a:ext uri="{FF2B5EF4-FFF2-40B4-BE49-F238E27FC236}">
                <a16:creationId xmlns:a16="http://schemas.microsoft.com/office/drawing/2014/main" xmlns="" id="{F7CE63A6-8F3C-498D-BE84-24F7AA58ED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05263"/>
            <a:ext cx="20161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4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>
            <a:extLst>
              <a:ext uri="{FF2B5EF4-FFF2-40B4-BE49-F238E27FC236}">
                <a16:creationId xmlns:a16="http://schemas.microsoft.com/office/drawing/2014/main" xmlns="" id="{CDE78EBE-8F71-4148-BAF5-7D02F48A73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1638300"/>
            <a:ext cx="30670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50179" name="AutoShape 6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>
            <a:extLst>
              <a:ext uri="{FF2B5EF4-FFF2-40B4-BE49-F238E27FC236}">
                <a16:creationId xmlns:a16="http://schemas.microsoft.com/office/drawing/2014/main" xmlns="" id="{55680079-7275-4DED-9062-6FBF3BCE9D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233363"/>
            <a:ext cx="987266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pic>
        <p:nvPicPr>
          <p:cNvPr id="50180" name="Obraz 6">
            <a:extLst>
              <a:ext uri="{FF2B5EF4-FFF2-40B4-BE49-F238E27FC236}">
                <a16:creationId xmlns:a16="http://schemas.microsoft.com/office/drawing/2014/main" xmlns="" id="{D916CEC7-A14A-4C86-BFBC-58ECB545A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13488"/>
            <a:ext cx="11858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pole tekstowe 5">
            <a:extLst>
              <a:ext uri="{FF2B5EF4-FFF2-40B4-BE49-F238E27FC236}">
                <a16:creationId xmlns:a16="http://schemas.microsoft.com/office/drawing/2014/main" xmlns="" id="{1273044F-6077-47C1-AA7A-A242AC78B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63575"/>
            <a:ext cx="642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9D032A"/>
                </a:solidFill>
                <a:latin typeface="Arial Black" panose="020B0A04020102020204" pitchFamily="34" charset="0"/>
              </a:rPr>
              <a:t>GŁOSOWANIE KORESPONDENCYJNE</a:t>
            </a:r>
          </a:p>
        </p:txBody>
      </p:sp>
      <p:sp>
        <p:nvSpPr>
          <p:cNvPr id="50182" name="Prostokąt 7">
            <a:extLst>
              <a:ext uri="{FF2B5EF4-FFF2-40B4-BE49-F238E27FC236}">
                <a16:creationId xmlns:a16="http://schemas.microsoft.com/office/drawing/2014/main" xmlns="" id="{268B3CDA-59DF-4483-90B5-16A7D311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1035050"/>
            <a:ext cx="561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" panose="020B0604020202020204" pitchFamily="34" charset="0"/>
              </a:rPr>
              <a:t>(Przygotowanie pakietu wyborczego)</a:t>
            </a:r>
          </a:p>
        </p:txBody>
      </p:sp>
      <p:sp>
        <p:nvSpPr>
          <p:cNvPr id="50183" name="Prostokąt 2">
            <a:extLst>
              <a:ext uri="{FF2B5EF4-FFF2-40B4-BE49-F238E27FC236}">
                <a16:creationId xmlns:a16="http://schemas.microsoft.com/office/drawing/2014/main" xmlns="" id="{620F03B3-F364-42DC-9430-DE028FC2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1579563"/>
            <a:ext cx="8599487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>
                <a:latin typeface="Arial" panose="020B0604020202020204" pitchFamily="34" charset="0"/>
              </a:rPr>
              <a:t>Obwodowa komisja </a:t>
            </a:r>
            <a:r>
              <a:rPr lang="pl-PL" altLang="pl-PL" sz="1900" b="1" dirty="0" smtClean="0">
                <a:latin typeface="Arial" panose="020B0604020202020204" pitchFamily="34" charset="0"/>
              </a:rPr>
              <a:t>wyborcza </a:t>
            </a:r>
            <a:r>
              <a:rPr lang="pl-PL" altLang="pl-PL" sz="1900" b="1" dirty="0" smtClean="0">
                <a:latin typeface="Arial Black" panose="020B0A04020102020204" pitchFamily="34" charset="0"/>
              </a:rPr>
              <a:t>opieczętowuje </a:t>
            </a:r>
            <a:r>
              <a:rPr lang="pl-PL" altLang="pl-PL" sz="1900" b="1" dirty="0">
                <a:latin typeface="Arial Black" panose="020B0A04020102020204" pitchFamily="34" charset="0"/>
              </a:rPr>
              <a:t>karty do głosowania swoją pieczęcią.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>
                <a:latin typeface="Arial" panose="020B0604020202020204" pitchFamily="34" charset="0"/>
              </a:rPr>
              <a:t>Na formularzu </a:t>
            </a:r>
            <a:r>
              <a:rPr lang="pl-PL" altLang="pl-PL" sz="1900" b="1" dirty="0">
                <a:latin typeface="Arial Black" panose="020B0A04020102020204" pitchFamily="34" charset="0"/>
              </a:rPr>
              <a:t>oświadczenia</a:t>
            </a:r>
            <a:r>
              <a:rPr lang="pl-PL" altLang="pl-PL" sz="1900" b="1" dirty="0">
                <a:latin typeface="Arial" panose="020B0604020202020204" pitchFamily="34" charset="0"/>
              </a:rPr>
              <a:t> umieszcza się </a:t>
            </a:r>
            <a:r>
              <a:rPr lang="pl-PL" altLang="pl-PL" sz="1900" b="1" dirty="0">
                <a:latin typeface="Arial Black" panose="020B0A04020102020204" pitchFamily="34" charset="0"/>
              </a:rPr>
              <a:t>imię (imiona), nazwisko oraz PESEL </a:t>
            </a:r>
            <a:r>
              <a:rPr lang="pl-PL" altLang="pl-PL" sz="1900" b="1" dirty="0">
                <a:latin typeface="Arial" panose="020B0604020202020204" pitchFamily="34" charset="0"/>
              </a:rPr>
              <a:t>wyborcy niepełnosprawnego, nazwę przeprowadzanych wyborów i ich datę.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>
                <a:latin typeface="Arial Black" panose="020B0A04020102020204" pitchFamily="34" charset="0"/>
              </a:rPr>
              <a:t>Na kopercie na pakiet wyborczy </a:t>
            </a:r>
            <a:r>
              <a:rPr lang="pl-PL" altLang="pl-PL" sz="1900" b="1" dirty="0">
                <a:latin typeface="Arial" panose="020B0604020202020204" pitchFamily="34" charset="0"/>
              </a:rPr>
              <a:t>oraz na kopercie zwrotnej umieszcza się oznaczenie </a:t>
            </a:r>
            <a:r>
              <a:rPr lang="pl-PL" altLang="pl-PL" sz="1900" b="1" dirty="0">
                <a:latin typeface="Arial Black" panose="020B0A04020102020204" pitchFamily="34" charset="0"/>
              </a:rPr>
              <a:t>,,przesyłka wyborcza”.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>
                <a:latin typeface="Arial Black" panose="020B0A04020102020204" pitchFamily="34" charset="0"/>
              </a:rPr>
              <a:t>Na kopercie zwrotnej </a:t>
            </a:r>
            <a:r>
              <a:rPr lang="pl-PL" altLang="pl-PL" sz="1900" b="1" dirty="0">
                <a:latin typeface="Arial" panose="020B0604020202020204" pitchFamily="34" charset="0"/>
              </a:rPr>
              <a:t>umieszcza się </a:t>
            </a:r>
            <a:r>
              <a:rPr lang="pl-PL" altLang="pl-PL" sz="1900" b="1" dirty="0">
                <a:latin typeface="Arial Black" panose="020B0A04020102020204" pitchFamily="34" charset="0"/>
              </a:rPr>
              <a:t>adres właściwej komisji </a:t>
            </a:r>
            <a:r>
              <a:rPr lang="pl-PL" altLang="pl-PL" sz="1900" b="1" dirty="0" smtClean="0">
                <a:latin typeface="Arial Black" panose="020B0A04020102020204" pitchFamily="34" charset="0"/>
              </a:rPr>
              <a:t>wyborczej.</a:t>
            </a:r>
            <a:endParaRPr lang="pl-PL" altLang="pl-PL" sz="1900" b="1" dirty="0">
              <a:latin typeface="Arial Black" panose="020B0A040201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>
                <a:latin typeface="Arial Black" panose="020B0A04020102020204" pitchFamily="34" charset="0"/>
              </a:rPr>
              <a:t>Na kopercie na kartę do głosowania </a:t>
            </a:r>
            <a:r>
              <a:rPr lang="pl-PL" altLang="pl-PL" sz="1900" b="1" dirty="0">
                <a:latin typeface="Arial" panose="020B0604020202020204" pitchFamily="34" charset="0"/>
              </a:rPr>
              <a:t>umieszcza się oznaczenie </a:t>
            </a:r>
            <a:r>
              <a:rPr lang="pl-PL" altLang="pl-PL" sz="1900" b="1" dirty="0">
                <a:latin typeface="Arial Black" panose="020B0A04020102020204" pitchFamily="34" charset="0"/>
              </a:rPr>
              <a:t>,,koperta na kartę do głosowania”.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xmlns="" id="{1B1C96E3-3424-4E02-A42A-2DD4CB5DC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0"/>
            <a:ext cx="9144001" cy="58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Times New Roman" panose="02020603050405020304" pitchFamily="18" charset="0"/>
              </a:rPr>
              <a:t>Krajowe Biuro Wyborcze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>
                <a:latin typeface="Times New Roman" panose="02020603050405020304" pitchFamily="18" charset="0"/>
              </a:rPr>
              <a:t>Delegatura w Jeleniej Górze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100" b="1" dirty="0">
              <a:latin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Times New Roman" panose="02020603050405020304" pitchFamily="18" charset="0"/>
              </a:rPr>
              <a:t>58-500 Jelenia Góra, ul. Gustawa Morcinka 33A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Tel.: 75 767-88-49; 75 767-88-69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Fax.: 75 767-88-59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Adres e-mail</a:t>
            </a:r>
            <a:r>
              <a:rPr lang="pl-PL" altLang="pl-PL" sz="22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altLang="pl-PL" sz="22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jeleniagora@kbw.gov.pl</a:t>
            </a: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Times New Roman" panose="02020603050405020304" pitchFamily="18" charset="0"/>
              </a:rPr>
              <a:t>Komisarz Wyborczy w Jeleniej Górze I – </a:t>
            </a:r>
            <a:r>
              <a:rPr lang="pl-PL" altLang="pl-PL" sz="2200" b="1" dirty="0">
                <a:latin typeface="Times New Roman" panose="02020603050405020304" pitchFamily="18" charset="0"/>
              </a:rPr>
              <a:t>Jakub Szmigiel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Times New Roman" panose="02020603050405020304" pitchFamily="18" charset="0"/>
              </a:rPr>
              <a:t>Komisarz Wyborczy w Jeleniej Górze II – </a:t>
            </a:r>
            <a:r>
              <a:rPr lang="pl-PL" altLang="pl-PL" sz="2200" b="1" dirty="0">
                <a:latin typeface="Times New Roman" panose="02020603050405020304" pitchFamily="18" charset="0"/>
              </a:rPr>
              <a:t>Michał Chudzik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Times New Roman" panose="02020603050405020304" pitchFamily="18" charset="0"/>
              </a:rPr>
              <a:t>Dyrektor Delegatury KBW w Jeleniej Górze – </a:t>
            </a:r>
            <a:r>
              <a:rPr lang="pl-PL" altLang="pl-PL" sz="2200" b="1" dirty="0">
                <a:latin typeface="Times New Roman" panose="02020603050405020304" pitchFamily="18" charset="0"/>
              </a:rPr>
              <a:t>Agata Rycyk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400" b="1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dirty="0">
                <a:latin typeface="Times New Roman" panose="02020603050405020304" pitchFamily="18" charset="0"/>
              </a:rPr>
              <a:t>              </a:t>
            </a:r>
            <a:endParaRPr lang="pl-PL" altLang="pl-PL" sz="1800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Times New Roman" panose="02020603050405020304" pitchFamily="18" charset="0"/>
              </a:rPr>
              <a:t>  </a:t>
            </a:r>
            <a:r>
              <a:rPr lang="pl-PL" altLang="pl-PL" sz="2000" dirty="0">
                <a:latin typeface="Times New Roman" panose="02020603050405020304" pitchFamily="18" charset="0"/>
              </a:rPr>
              <a:t>Pełnomocnik ds. obsługi informatycznej Komisarzy Wyborczych w Jeleniej Górze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latin typeface="Times New Roman" panose="02020603050405020304" pitchFamily="18" charset="0"/>
              </a:rPr>
              <a:t>    – </a:t>
            </a:r>
            <a:r>
              <a:rPr lang="pl-PL" altLang="pl-PL" sz="2000" b="1" dirty="0">
                <a:latin typeface="Times New Roman" panose="02020603050405020304" pitchFamily="18" charset="0"/>
              </a:rPr>
              <a:t>Tomasz Perwenis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latin typeface="Times New Roman" panose="02020603050405020304" pitchFamily="18" charset="0"/>
              </a:rPr>
              <a:t>  </a:t>
            </a:r>
            <a:endParaRPr lang="pl-PL" altLang="pl-PL" sz="2000" b="1" dirty="0">
              <a:latin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Times New Roman" panose="02020603050405020304" pitchFamily="18" charset="0"/>
              </a:rPr>
              <a:t>              Strony internetowe: </a:t>
            </a:r>
            <a:r>
              <a:rPr lang="pl-PL" altLang="pl-PL" sz="2000" b="1" dirty="0">
                <a:latin typeface="Times New Roman" panose="02020603050405020304" pitchFamily="18" charset="0"/>
                <a:hlinkClick r:id="rId4"/>
              </a:rPr>
              <a:t>www.pkw.gov.pl</a:t>
            </a:r>
            <a:r>
              <a:rPr lang="pl-PL" altLang="pl-PL" sz="2000" b="1" dirty="0">
                <a:latin typeface="Times New Roman" panose="02020603050405020304" pitchFamily="18" charset="0"/>
              </a:rPr>
              <a:t> ; </a:t>
            </a:r>
            <a:r>
              <a:rPr lang="pl-PL" altLang="pl-PL" sz="2000" b="1" dirty="0">
                <a:latin typeface="Times New Roman" panose="02020603050405020304" pitchFamily="18" charset="0"/>
                <a:hlinkClick r:id="rId5"/>
              </a:rPr>
              <a:t>http://jelenia-gora.kbw.gov.pl/</a:t>
            </a:r>
            <a:r>
              <a:rPr lang="pl-PL" altLang="pl-PL" sz="2000" b="1" dirty="0">
                <a:latin typeface="Times New Roman" panose="02020603050405020304" pitchFamily="18" charset="0"/>
              </a:rPr>
              <a:t> </a:t>
            </a:r>
            <a:endParaRPr lang="pl-PL" altLang="pl-PL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 zaokrąglonym rogiem 3">
            <a:extLst>
              <a:ext uri="{FF2B5EF4-FFF2-40B4-BE49-F238E27FC236}">
                <a16:creationId xmlns:a16="http://schemas.microsoft.com/office/drawing/2014/main" xmlns="" id="{4CF5E366-A85B-401C-84CE-4C2886A3FF79}"/>
              </a:ext>
            </a:extLst>
          </p:cNvPr>
          <p:cNvSpPr/>
          <p:nvPr/>
        </p:nvSpPr>
        <p:spPr>
          <a:xfrm>
            <a:off x="250825" y="3068638"/>
            <a:ext cx="8569325" cy="1095375"/>
          </a:xfrm>
          <a:prstGeom prst="round1Rect">
            <a:avLst/>
          </a:prstGeom>
          <a:solidFill>
            <a:schemeClr val="bg2"/>
          </a:solidFill>
          <a:ln w="38100">
            <a:solidFill>
              <a:srgbClr val="9018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2227" name="AutoShape 4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>
            <a:extLst>
              <a:ext uri="{FF2B5EF4-FFF2-40B4-BE49-F238E27FC236}">
                <a16:creationId xmlns:a16="http://schemas.microsoft.com/office/drawing/2014/main" xmlns="" id="{2F0D9076-42EA-4BBF-B5CD-4C8CB70760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1638300"/>
            <a:ext cx="30670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52228" name="AutoShape 6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>
            <a:extLst>
              <a:ext uri="{FF2B5EF4-FFF2-40B4-BE49-F238E27FC236}">
                <a16:creationId xmlns:a16="http://schemas.microsoft.com/office/drawing/2014/main" xmlns="" id="{4C4825C3-4AC5-49C3-8CC8-B6DA39DDE9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233363"/>
            <a:ext cx="987266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pic>
        <p:nvPicPr>
          <p:cNvPr id="52229" name="Obraz 6">
            <a:extLst>
              <a:ext uri="{FF2B5EF4-FFF2-40B4-BE49-F238E27FC236}">
                <a16:creationId xmlns:a16="http://schemas.microsoft.com/office/drawing/2014/main" xmlns="" id="{6C18ED65-8CC8-4502-95D4-D4E3AA409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13488"/>
            <a:ext cx="11858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pole tekstowe 5">
            <a:extLst>
              <a:ext uri="{FF2B5EF4-FFF2-40B4-BE49-F238E27FC236}">
                <a16:creationId xmlns:a16="http://schemas.microsoft.com/office/drawing/2014/main" xmlns="" id="{B2A83EE9-C80D-47DD-A011-5148AA4CE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63575"/>
            <a:ext cx="642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9D032A"/>
                </a:solidFill>
                <a:latin typeface="Arial Black" panose="020B0A04020102020204" pitchFamily="34" charset="0"/>
              </a:rPr>
              <a:t>GŁOSOWANIE KORESPONDENCYJNE</a:t>
            </a:r>
          </a:p>
        </p:txBody>
      </p:sp>
      <p:sp>
        <p:nvSpPr>
          <p:cNvPr id="52231" name="Prostokąt 7">
            <a:extLst>
              <a:ext uri="{FF2B5EF4-FFF2-40B4-BE49-F238E27FC236}">
                <a16:creationId xmlns:a16="http://schemas.microsoft.com/office/drawing/2014/main" xmlns="" id="{09808492-3D9B-4249-8611-B88E634B6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373188"/>
            <a:ext cx="8964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Przygotowanie pakietu wyborczego cd…</a:t>
            </a:r>
            <a:endParaRPr lang="pl-PL" altLang="pl-PL" sz="2000" b="1">
              <a:solidFill>
                <a:srgbClr val="9D032A"/>
              </a:solidFill>
              <a:latin typeface="Arial" panose="020B0604020202020204" pitchFamily="34" charset="0"/>
            </a:endParaRPr>
          </a:p>
        </p:txBody>
      </p:sp>
      <p:pic>
        <p:nvPicPr>
          <p:cNvPr id="52232" name="Obraz 1">
            <a:extLst>
              <a:ext uri="{FF2B5EF4-FFF2-40B4-BE49-F238E27FC236}">
                <a16:creationId xmlns:a16="http://schemas.microsoft.com/office/drawing/2014/main" xmlns="" id="{9AEDF9BA-5329-44FF-AEFE-A17F6C325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437063"/>
            <a:ext cx="20685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6" descr="C:\Users\ols-dyr\Documents\Clip Art - do prezentacji\11.bmp">
            <a:extLst>
              <a:ext uri="{FF2B5EF4-FFF2-40B4-BE49-F238E27FC236}">
                <a16:creationId xmlns:a16="http://schemas.microsoft.com/office/drawing/2014/main" xmlns="" id="{915B5997-9D35-4347-9CDD-DE21574D2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365625"/>
            <a:ext cx="1655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Prostokąt 2">
            <a:extLst>
              <a:ext uri="{FF2B5EF4-FFF2-40B4-BE49-F238E27FC236}">
                <a16:creationId xmlns:a16="http://schemas.microsoft.com/office/drawing/2014/main" xmlns="" id="{2056F479-B7FD-46BD-8B8C-0FC588A85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44675"/>
            <a:ext cx="851376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Na kopercie zwrotnej i kopercie na kartę do głosowania </a:t>
            </a:r>
            <a:r>
              <a:rPr lang="pl-PL" altLang="pl-PL" sz="2000" b="1" dirty="0">
                <a:latin typeface="Arial Black" panose="020B0A04020102020204" pitchFamily="34" charset="0"/>
              </a:rPr>
              <a:t>nie można umieszczać żadnych innych oznaczeń poza wymienionymi.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Czynności dotyczące przygotowania pakietu wyborczego, wykonuje obwodowa komisja wyborcza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w </a:t>
            </a:r>
            <a:r>
              <a:rPr lang="pl-PL" altLang="pl-PL" sz="2000" b="1" dirty="0">
                <a:latin typeface="Arial" panose="020B0604020202020204" pitchFamily="34" charset="0"/>
              </a:rPr>
              <a:t>obecności urzędnika wyborczego.</a:t>
            </a:r>
          </a:p>
        </p:txBody>
      </p:sp>
      <p:sp>
        <p:nvSpPr>
          <p:cNvPr id="52235" name="Prostokąt 1">
            <a:extLst>
              <a:ext uri="{FF2B5EF4-FFF2-40B4-BE49-F238E27FC236}">
                <a16:creationId xmlns:a16="http://schemas.microsoft.com/office/drawing/2014/main" xmlns="" id="{5E1A3449-7AB5-4038-ABAB-0E4FA3B97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6021388"/>
            <a:ext cx="5856288" cy="708025"/>
          </a:xfrm>
          <a:prstGeom prst="rect">
            <a:avLst/>
          </a:prstGeom>
          <a:solidFill>
            <a:schemeClr val="bg2"/>
          </a:solidFill>
          <a:ln w="57150">
            <a:solidFill>
              <a:srgbClr val="9D032A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Urzędnik wyborczy niezwłocznie informuje wójta o wysłanych pakietach wyborczych.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ole tekstowe 1">
            <a:extLst>
              <a:ext uri="{FF2B5EF4-FFF2-40B4-BE49-F238E27FC236}">
                <a16:creationId xmlns:a16="http://schemas.microsoft.com/office/drawing/2014/main" xmlns="" id="{083E259B-6ABE-4BF9-914A-54BB232DF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19113"/>
            <a:ext cx="84248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ZADANIA KOMISJI PRZED DNIEM GŁOSOWANIA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9D032A"/>
                </a:solidFill>
                <a:latin typeface="Arial Black" panose="020B0A04020102020204" pitchFamily="34" charset="0"/>
              </a:rPr>
              <a:t>       (najpóźniej w przeddzień – odbiór materiałów)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EB8E24AF-DC0B-450D-A443-B0095BBE5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236663"/>
            <a:ext cx="6249988" cy="3683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9D032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b="1" dirty="0">
                <a:latin typeface="+mj-lt"/>
              </a:rPr>
              <a:t>co najmniej 1/2 składu komisji, w tym przewodniczący lub zastępca</a:t>
            </a:r>
          </a:p>
        </p:txBody>
      </p:sp>
      <p:pic>
        <p:nvPicPr>
          <p:cNvPr id="54276" name="Picture 20" descr="C:\Documents and Settings\ols-info2\Pulpit\Szkolenie OKW_prezentacja\obrazy\11949846642019685402people_juliane_krug_07a.svg.thumb.png">
            <a:extLst>
              <a:ext uri="{FF2B5EF4-FFF2-40B4-BE49-F238E27FC236}">
                <a16:creationId xmlns:a16="http://schemas.microsoft.com/office/drawing/2014/main" xmlns="" id="{CCB5149A-337C-4A8A-9FA7-199E9416D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995363"/>
            <a:ext cx="43338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2" descr="C:\Documents and Settings\ols-info2\Pulpit\Szkolenie OKW_prezentacja\obrazy\11949846671265795008people_juliane_krug_08c.svg.thumb.png">
            <a:extLst>
              <a:ext uri="{FF2B5EF4-FFF2-40B4-BE49-F238E27FC236}">
                <a16:creationId xmlns:a16="http://schemas.microsoft.com/office/drawing/2014/main" xmlns="" id="{406AE922-C9B7-4D5D-9142-C113D5830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974725"/>
            <a:ext cx="3937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21" descr="C:\Documents and Settings\ols-info2\Pulpit\Szkolenie OKW_prezentacja\obrazy\11949846661982808509people_juliane_krug_08a.svg.thumb.png">
            <a:extLst>
              <a:ext uri="{FF2B5EF4-FFF2-40B4-BE49-F238E27FC236}">
                <a16:creationId xmlns:a16="http://schemas.microsoft.com/office/drawing/2014/main" xmlns="" id="{F58ACCB2-7F96-4764-B5E2-63ABD658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050925"/>
            <a:ext cx="452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D2802C49-327F-4055-A314-86E47B18AF3C}"/>
              </a:ext>
            </a:extLst>
          </p:cNvPr>
          <p:cNvSpPr/>
          <p:nvPr/>
        </p:nvSpPr>
        <p:spPr>
          <a:xfrm>
            <a:off x="0" y="1700213"/>
            <a:ext cx="9144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5"/>
              </a:buBlip>
              <a:defRPr/>
            </a:pPr>
            <a:r>
              <a:rPr lang="pl-PL" dirty="0" smtClean="0">
                <a:latin typeface="+mj-lt"/>
              </a:rPr>
              <a:t> karty </a:t>
            </a:r>
            <a:r>
              <a:rPr lang="pl-PL" dirty="0">
                <a:latin typeface="+mj-lt"/>
              </a:rPr>
              <a:t>do głosowania –  </a:t>
            </a:r>
            <a:r>
              <a:rPr lang="pl-PL" dirty="0" smtClean="0">
                <a:latin typeface="+mj-lt"/>
              </a:rPr>
              <a:t>określenie </a:t>
            </a:r>
            <a:r>
              <a:rPr lang="pl-PL" dirty="0">
                <a:latin typeface="+mj-lt"/>
              </a:rPr>
              <a:t>wyborów - </a:t>
            </a:r>
            <a:r>
              <a:rPr lang="pl-PL" u="sng" dirty="0">
                <a:latin typeface="+mj-lt"/>
              </a:rPr>
              <a:t>wybory uzupełniające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pl-PL" sz="600" dirty="0">
              <a:latin typeface="+mj-lt"/>
            </a:endParaRPr>
          </a:p>
          <a:p>
            <a:pPr>
              <a:spcBef>
                <a:spcPct val="50000"/>
              </a:spcBef>
              <a:defRPr/>
            </a:pPr>
            <a:r>
              <a:rPr lang="pl-PL" sz="1400" b="1" dirty="0">
                <a:solidFill>
                  <a:srgbClr val="9D032A"/>
                </a:solidFill>
                <a:latin typeface="+mj-lt"/>
              </a:rPr>
              <a:t> </a:t>
            </a:r>
            <a:r>
              <a:rPr lang="pl-PL" sz="1400" b="1" dirty="0">
                <a:solidFill>
                  <a:srgbClr val="9D032A"/>
                </a:solidFill>
                <a:latin typeface="+mn-lt"/>
              </a:rPr>
              <a:t>- </a:t>
            </a:r>
            <a:r>
              <a:rPr lang="pl-PL" sz="1400" b="1" dirty="0" smtClean="0">
                <a:solidFill>
                  <a:srgbClr val="9D032A"/>
                </a:solidFill>
                <a:latin typeface="+mn-lt"/>
              </a:rPr>
              <a:t>komisja przelicza karty, sprawdza </a:t>
            </a:r>
            <a:r>
              <a:rPr lang="pl-PL" sz="1400" b="1" dirty="0">
                <a:solidFill>
                  <a:srgbClr val="9D032A"/>
                </a:solidFill>
                <a:latin typeface="+mn-lt"/>
              </a:rPr>
              <a:t>czy są prawidłowo wydrukowane </a:t>
            </a:r>
            <a:r>
              <a:rPr lang="pl-PL" sz="1400" b="1" dirty="0" smtClean="0">
                <a:solidFill>
                  <a:srgbClr val="9D032A"/>
                </a:solidFill>
                <a:latin typeface="+mn-lt"/>
              </a:rPr>
              <a:t>(nie zawierają błędów, usterek drukarskich), </a:t>
            </a:r>
            <a:r>
              <a:rPr lang="pl-PL" sz="1400" b="1" dirty="0">
                <a:solidFill>
                  <a:srgbClr val="9D032A"/>
                </a:solidFill>
                <a:latin typeface="+mn-lt"/>
              </a:rPr>
              <a:t/>
            </a:r>
            <a:br>
              <a:rPr lang="pl-PL" sz="1400" b="1" dirty="0">
                <a:solidFill>
                  <a:srgbClr val="9D032A"/>
                </a:solidFill>
                <a:latin typeface="+mn-lt"/>
              </a:rPr>
            </a:br>
            <a:r>
              <a:rPr lang="pl-PL" sz="1400" b="1" dirty="0">
                <a:solidFill>
                  <a:srgbClr val="9D032A"/>
                </a:solidFill>
                <a:latin typeface="+mn-lt"/>
              </a:rPr>
              <a:t>    czy </a:t>
            </a:r>
            <a:r>
              <a:rPr lang="pl-PL" sz="1400" b="1" dirty="0" smtClean="0">
                <a:solidFill>
                  <a:srgbClr val="9D032A"/>
                </a:solidFill>
                <a:latin typeface="+mn-lt"/>
              </a:rPr>
              <a:t>są kompletne tj. zawierają </a:t>
            </a:r>
            <a:r>
              <a:rPr lang="pl-PL" sz="1400" b="1" dirty="0">
                <a:solidFill>
                  <a:srgbClr val="9D032A"/>
                </a:solidFill>
                <a:latin typeface="+mn-lt"/>
              </a:rPr>
              <a:t>wszystkie listy  kandydatów i kandydatów zarejestrowanych w okręgu, w którym przeprowadzane są wybory uzupełniające</a:t>
            </a:r>
          </a:p>
          <a:p>
            <a:pPr>
              <a:spcBef>
                <a:spcPct val="50000"/>
              </a:spcBef>
              <a:defRPr/>
            </a:pPr>
            <a:r>
              <a:rPr lang="pl-PL" sz="1400" b="1" dirty="0">
                <a:solidFill>
                  <a:srgbClr val="9D032A"/>
                </a:solidFill>
                <a:latin typeface="+mn-lt"/>
              </a:rPr>
              <a:t>- sprawdzenia kompletności kart komisja dokonuje na podstawie obwieszczenia terytorialnej komisji wyborczej o zarejestrowanych listach kandydatów na </a:t>
            </a:r>
            <a:r>
              <a:rPr lang="pl-PL" sz="1400" b="1" dirty="0" smtClean="0">
                <a:solidFill>
                  <a:srgbClr val="9D032A"/>
                </a:solidFill>
                <a:latin typeface="+mn-lt"/>
              </a:rPr>
              <a:t>radnych,,</a:t>
            </a:r>
            <a:endParaRPr lang="pl-PL" sz="1400" dirty="0" smtClean="0">
              <a:latin typeface="+mn-lt"/>
            </a:endParaRPr>
          </a:p>
          <a:p>
            <a:pPr>
              <a:spcBef>
                <a:spcPct val="50000"/>
              </a:spcBef>
              <a:buFontTx/>
              <a:buBlip>
                <a:blip r:embed="rId5"/>
              </a:buBlip>
              <a:defRPr/>
            </a:pPr>
            <a:r>
              <a:rPr lang="pl-PL" dirty="0" smtClean="0">
                <a:latin typeface="+mn-lt"/>
              </a:rPr>
              <a:t> </a:t>
            </a:r>
            <a:r>
              <a:rPr lang="pl-PL" sz="1400" b="1" dirty="0">
                <a:solidFill>
                  <a:srgbClr val="9D032A"/>
                </a:solidFill>
                <a:latin typeface="+mn-lt"/>
              </a:rPr>
              <a:t> </a:t>
            </a:r>
            <a:r>
              <a:rPr lang="pl-PL" dirty="0">
                <a:latin typeface="+mn-lt"/>
              </a:rPr>
              <a:t>formularze protokołów głosowania na radnych (4 egz</a:t>
            </a:r>
            <a:r>
              <a:rPr lang="pl-PL" dirty="0" smtClean="0">
                <a:latin typeface="+mn-lt"/>
              </a:rPr>
              <a:t>.),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  <a:defRPr/>
            </a:pPr>
            <a:r>
              <a:rPr lang="pl-PL" dirty="0" smtClean="0">
                <a:latin typeface="+mn-lt"/>
              </a:rPr>
              <a:t> </a:t>
            </a:r>
            <a:r>
              <a:rPr lang="pl-PL" dirty="0">
                <a:latin typeface="+mn-lt"/>
              </a:rPr>
              <a:t>formularze zaświadczeń o udziale w  głosowaniu</a:t>
            </a:r>
            <a:endParaRPr lang="pl-PL" b="1" dirty="0">
              <a:solidFill>
                <a:srgbClr val="9D032A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Blip>
                <a:blip r:embed="rId5"/>
              </a:buBlip>
              <a:defRPr/>
            </a:pPr>
            <a:r>
              <a:rPr lang="pl-PL" b="1" dirty="0" smtClean="0">
                <a:solidFill>
                  <a:srgbClr val="9D032A"/>
                </a:solidFill>
                <a:latin typeface="+mn-lt"/>
              </a:rPr>
              <a:t> pieczęć okrągła komisji – WŁAŚCIWA !</a:t>
            </a:r>
            <a:endParaRPr lang="pl-PL" b="1" dirty="0">
              <a:solidFill>
                <a:srgbClr val="9D032A"/>
              </a:solidFill>
              <a:latin typeface="+mn-lt"/>
            </a:endParaRPr>
          </a:p>
          <a:p>
            <a:pPr>
              <a:spcBef>
                <a:spcPct val="50000"/>
              </a:spcBef>
              <a:buFontTx/>
              <a:buBlip>
                <a:blip r:embed="rId5"/>
              </a:buBlip>
              <a:defRPr/>
            </a:pPr>
            <a:r>
              <a:rPr lang="pl-PL" dirty="0" smtClean="0">
                <a:latin typeface="+mn-lt"/>
              </a:rPr>
              <a:t> </a:t>
            </a:r>
            <a:r>
              <a:rPr lang="pl-PL" dirty="0">
                <a:latin typeface="+mn-lt"/>
              </a:rPr>
              <a:t>spis wyborców;  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  <a:defRPr/>
            </a:pPr>
            <a:r>
              <a:rPr lang="pl-PL" b="1" dirty="0">
                <a:latin typeface="+mn-lt"/>
              </a:rPr>
              <a:t> </a:t>
            </a:r>
            <a:r>
              <a:rPr lang="pl-PL" dirty="0">
                <a:latin typeface="+mn-lt"/>
              </a:rPr>
              <a:t>lista wyborców, którzy udzielili pełnomocnictwa do głosowania;</a:t>
            </a:r>
          </a:p>
          <a:p>
            <a:pPr>
              <a:spcBef>
                <a:spcPct val="50000"/>
              </a:spcBef>
              <a:buFontTx/>
              <a:buBlip>
                <a:blip r:embed="rId5"/>
              </a:buBlip>
              <a:defRPr/>
            </a:pPr>
            <a:r>
              <a:rPr lang="pl-PL" b="1" dirty="0">
                <a:latin typeface="+mn-lt"/>
              </a:rPr>
              <a:t> osłony na spis wyborców, zapewniające ochronę danych osobowych</a:t>
            </a:r>
            <a:r>
              <a:rPr lang="pl-PL" b="1" dirty="0" smtClean="0">
                <a:latin typeface="+mn-lt"/>
              </a:rPr>
              <a:t>;</a:t>
            </a:r>
          </a:p>
          <a:p>
            <a:pPr>
              <a:spcBef>
                <a:spcPct val="50000"/>
              </a:spcBef>
              <a:buBlip>
                <a:blip r:embed="rId5"/>
              </a:buBlip>
              <a:defRPr/>
            </a:pPr>
            <a:r>
              <a:rPr lang="pl-PL" dirty="0" smtClean="0">
                <a:latin typeface="+mn-lt"/>
              </a:rPr>
              <a:t>materiały </a:t>
            </a:r>
            <a:r>
              <a:rPr lang="pl-PL" dirty="0">
                <a:latin typeface="+mn-lt"/>
              </a:rPr>
              <a:t>biurowe oraz plomby do zabezpieczenia urny i depozytu;</a:t>
            </a:r>
          </a:p>
        </p:txBody>
      </p:sp>
      <p:pic>
        <p:nvPicPr>
          <p:cNvPr id="54280" name="Picture 2" descr="http://panoramafirm.pl/images/4/4/024359344.jpg">
            <a:extLst>
              <a:ext uri="{FF2B5EF4-FFF2-40B4-BE49-F238E27FC236}">
                <a16:creationId xmlns:a16="http://schemas.microsoft.com/office/drawing/2014/main" xmlns="" id="{DE6CE8DF-3BCE-4135-82DA-C1D4C39DE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606" y="3933056"/>
            <a:ext cx="11874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ole tekstowe 1">
            <a:extLst>
              <a:ext uri="{FF2B5EF4-FFF2-40B4-BE49-F238E27FC236}">
                <a16:creationId xmlns:a16="http://schemas.microsoft.com/office/drawing/2014/main" xmlns="" id="{EA3934EC-A2A3-48E1-8183-0EB40E43C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6250"/>
            <a:ext cx="842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9D032A"/>
                </a:solidFill>
                <a:latin typeface="Arial Black" panose="020B0A04020102020204" pitchFamily="34" charset="0"/>
              </a:rPr>
              <a:t>KARTA DO GŁOSOWANIA</a:t>
            </a:r>
          </a:p>
        </p:txBody>
      </p:sp>
      <p:sp>
        <p:nvSpPr>
          <p:cNvPr id="55299" name="Prostokąt 5">
            <a:extLst>
              <a:ext uri="{FF2B5EF4-FFF2-40B4-BE49-F238E27FC236}">
                <a16:creationId xmlns:a16="http://schemas.microsoft.com/office/drawing/2014/main" xmlns="" id="{48D25470-C6AF-40A7-B6FD-922460E6E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96975"/>
            <a:ext cx="6840537" cy="369888"/>
          </a:xfrm>
          <a:prstGeom prst="rect">
            <a:avLst/>
          </a:prstGeom>
          <a:noFill/>
          <a:ln w="28575">
            <a:solidFill>
              <a:srgbClr val="9018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GMINA/MIASTO – 1 rodzaj karty do głosowania</a:t>
            </a:r>
            <a:endParaRPr lang="pl-PL" alt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Prostokąt 5">
            <a:extLst>
              <a:ext uri="{FF2B5EF4-FFF2-40B4-BE49-F238E27FC236}">
                <a16:creationId xmlns:a16="http://schemas.microsoft.com/office/drawing/2014/main" xmlns="" id="{881EED0F-9831-4C44-B86D-6DBA34234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995738"/>
            <a:ext cx="6840537" cy="923330"/>
          </a:xfrm>
          <a:prstGeom prst="rect">
            <a:avLst/>
          </a:prstGeom>
          <a:noFill/>
          <a:ln w="28575">
            <a:solidFill>
              <a:srgbClr val="9018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treści karty do głosowania terytorialna komisja wyborcza</a:t>
            </a:r>
            <a:b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(Miejska, Gminna) zamieszcza informację, że jest to karta do głosowania w </a:t>
            </a:r>
            <a:r>
              <a:rPr lang="pl-PL" altLang="pl-PL" sz="1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wyborach uzupełniających </a:t>
            </a: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danej rady.</a:t>
            </a:r>
            <a:endParaRPr lang="pl-PL" alt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301" name="Obraz 2">
            <a:extLst>
              <a:ext uri="{FF2B5EF4-FFF2-40B4-BE49-F238E27FC236}">
                <a16:creationId xmlns:a16="http://schemas.microsoft.com/office/drawing/2014/main" xmlns="" id="{D6E506A1-F56B-4BE2-8534-704E332A1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1665287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ole tekstowe 1">
            <a:extLst>
              <a:ext uri="{FF2B5EF4-FFF2-40B4-BE49-F238E27FC236}">
                <a16:creationId xmlns:a16="http://schemas.microsoft.com/office/drawing/2014/main" xmlns="" id="{1EF60F87-52C3-4C49-A6CB-87D9F4F22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76250"/>
            <a:ext cx="842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OBSŁUGA INFORMATYCZNA</a:t>
            </a:r>
          </a:p>
        </p:txBody>
      </p:sp>
      <p:pic>
        <p:nvPicPr>
          <p:cNvPr id="56323" name="Picture 4" descr="https://encrypted-tbn3.gstatic.com/images?q=tbn:ANd9GcTyjqjD7kj1YksLMlyJB_jKW77l-CAtcaOoDuy9Ln7PvP7rBcag6A">
            <a:extLst>
              <a:ext uri="{FF2B5EF4-FFF2-40B4-BE49-F238E27FC236}">
                <a16:creationId xmlns:a16="http://schemas.microsoft.com/office/drawing/2014/main" xmlns="" id="{CAD51B56-1C50-4758-8510-52CDA4420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429000"/>
            <a:ext cx="1384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Prostokąt 5">
            <a:extLst>
              <a:ext uri="{FF2B5EF4-FFF2-40B4-BE49-F238E27FC236}">
                <a16:creationId xmlns:a16="http://schemas.microsoft.com/office/drawing/2014/main" xmlns="" id="{F622C882-7505-40F6-B0B0-D05053C15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3025"/>
            <a:ext cx="6840537" cy="646113"/>
          </a:xfrm>
          <a:prstGeom prst="rect">
            <a:avLst/>
          </a:prstGeom>
          <a:noFill/>
          <a:ln w="9525">
            <a:solidFill>
              <a:srgbClr val="9018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Operatorzy mają obowiązek zabezpieczenia loginów i haseł przed dostępem innych osób. </a:t>
            </a:r>
            <a:endParaRPr lang="pl-PL" altLang="pl-PL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F41653C0-62E2-484B-A863-00F9239B1A8D}"/>
              </a:ext>
            </a:extLst>
          </p:cNvPr>
          <p:cNvSpPr/>
          <p:nvPr/>
        </p:nvSpPr>
        <p:spPr>
          <a:xfrm>
            <a:off x="468313" y="2276475"/>
            <a:ext cx="6048375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dirty="0">
                <a:solidFill>
                  <a:srgbClr val="000000"/>
                </a:solidFill>
                <a:cs typeface="Arial" panose="020B0604020202020204" pitchFamily="34" charset="0"/>
              </a:rPr>
              <a:t>Przewodniczący komisji najpóźniej w przeddzień głosowania ustala z </a:t>
            </a:r>
            <a:r>
              <a:rPr lang="pl-PL" dirty="0" smtClean="0">
                <a:solidFill>
                  <a:srgbClr val="000000"/>
                </a:solidFill>
                <a:cs typeface="Arial" panose="020B0604020202020204" pitchFamily="34" charset="0"/>
              </a:rPr>
              <a:t>operatorem </a:t>
            </a:r>
            <a:r>
              <a:rPr lang="pl-PL" dirty="0">
                <a:solidFill>
                  <a:srgbClr val="000000"/>
                </a:solidFill>
                <a:cs typeface="Arial" panose="020B0604020202020204" pitchFamily="34" charset="0"/>
              </a:rPr>
              <a:t>informatycznej obsługi komisji miejsce i harmonogram pracy, z uwzględnieniem konieczności: </a:t>
            </a:r>
          </a:p>
          <a:p>
            <a:pPr algn="just">
              <a:defRPr/>
            </a:pPr>
            <a:endParaRPr lang="pl-PL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  <a:defRPr/>
            </a:pPr>
            <a:endParaRPr lang="pl-PL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arenR"/>
              <a:defRPr/>
            </a:pPr>
            <a:endParaRPr lang="pl-PL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cs typeface="Arial" panose="020B0604020202020204" pitchFamily="34" charset="0"/>
              </a:rPr>
              <a:t>wprowadzenia wszystkich danych zawartych</a:t>
            </a:r>
            <a:br>
              <a:rPr lang="pl-PL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pl-PL" dirty="0">
                <a:solidFill>
                  <a:srgbClr val="000000"/>
                </a:solidFill>
                <a:cs typeface="Arial" panose="020B0604020202020204" pitchFamily="34" charset="0"/>
              </a:rPr>
              <a:t>w projektach protokołów głosowania w obwodzie; </a:t>
            </a:r>
          </a:p>
          <a:p>
            <a:pPr marL="228600" indent="-228600" algn="just">
              <a:buFont typeface="+mj-lt"/>
              <a:buAutoNum type="arabicParenR"/>
              <a:defRPr/>
            </a:pPr>
            <a:endParaRPr lang="pl-PL" sz="1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  <a:defRPr/>
            </a:pPr>
            <a:r>
              <a:rPr lang="pl-PL" dirty="0">
                <a:solidFill>
                  <a:srgbClr val="000000"/>
                </a:solidFill>
                <a:cs typeface="Arial" panose="020B0604020202020204" pitchFamily="34" charset="0"/>
              </a:rPr>
              <a:t>transmisji danych z protokołu podpisanego przez członków komisji do systemu informatycznego Wsparcie Organów Wyborczych (WOW).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ole tekstowe 1">
            <a:extLst>
              <a:ext uri="{FF2B5EF4-FFF2-40B4-BE49-F238E27FC236}">
                <a16:creationId xmlns:a16="http://schemas.microsoft.com/office/drawing/2014/main" xmlns="" id="{4614AC33-1429-4309-9363-356CD09E2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2012950"/>
            <a:ext cx="8424863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5400" b="1" dirty="0">
                <a:solidFill>
                  <a:srgbClr val="9D032A"/>
                </a:solidFill>
                <a:latin typeface="Arial Black" panose="020B0A04020102020204" pitchFamily="34" charset="0"/>
              </a:rPr>
              <a:t>GŁOSOWANIE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4400" b="1" dirty="0">
              <a:solidFill>
                <a:srgbClr val="9D032A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4400" b="1" dirty="0">
              <a:solidFill>
                <a:srgbClr val="9D032A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b="1" dirty="0">
              <a:solidFill>
                <a:srgbClr val="9D032A"/>
              </a:solidFill>
              <a:latin typeface="Arial Black" panose="020B0A040201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4400" b="1" dirty="0">
              <a:solidFill>
                <a:srgbClr val="9D032A"/>
              </a:solidFill>
              <a:latin typeface="Arial Black" panose="020B0A04020102020204" pitchFamily="34" charset="0"/>
            </a:endParaRPr>
          </a:p>
        </p:txBody>
      </p:sp>
      <p:pic>
        <p:nvPicPr>
          <p:cNvPr id="57347" name="Obraz 1">
            <a:extLst>
              <a:ext uri="{FF2B5EF4-FFF2-40B4-BE49-F238E27FC236}">
                <a16:creationId xmlns:a16="http://schemas.microsoft.com/office/drawing/2014/main" xmlns="" id="{2F1CDF0B-5357-48FD-A64D-E0D20E3EE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36725"/>
            <a:ext cx="26225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ole tekstowe 2">
            <a:extLst>
              <a:ext uri="{FF2B5EF4-FFF2-40B4-BE49-F238E27FC236}">
                <a16:creationId xmlns:a16="http://schemas.microsoft.com/office/drawing/2014/main" xmlns="" id="{3474280C-6AF4-40AB-9895-01C364653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47675"/>
            <a:ext cx="84248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ZADANIA KOMISJI W DNIU GŁOSOWANIA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9D032A"/>
                </a:solidFill>
                <a:latin typeface="Arial Black" panose="020B0A04020102020204" pitchFamily="34" charset="0"/>
              </a:rPr>
              <a:t>                    (przed otwarciem lokalu)</a:t>
            </a:r>
          </a:p>
        </p:txBody>
      </p:sp>
      <p:sp>
        <p:nvSpPr>
          <p:cNvPr id="58371" name="Prostokąt 1">
            <a:extLst>
              <a:ext uri="{FF2B5EF4-FFF2-40B4-BE49-F238E27FC236}">
                <a16:creationId xmlns:a16="http://schemas.microsoft.com/office/drawing/2014/main" xmlns="" id="{06729F4E-E171-493E-AA80-F6476FD47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146300"/>
            <a:ext cx="56165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dniu wyborów komisja wszystkie czynności wykonuje w możliwie pełnym składzie, lecz </a:t>
            </a:r>
            <a:r>
              <a:rPr lang="pl-PL" altLang="pl-PL" sz="2000" b="1">
                <a:solidFill>
                  <a:srgbClr val="9D0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mniejszym niż 2/3 ustawowego składu</a:t>
            </a:r>
            <a:r>
              <a:rPr lang="pl-PL" altLang="pl-PL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 tym przewodniczący komisji lub jego zastępca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endParaRPr lang="pl-PL" altLang="pl-PL" sz="2000" b="1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Wymóg obecności co najmniej 2/3 osób </a:t>
            </a:r>
            <a:br>
              <a:rPr lang="pl-PL" altLang="pl-PL" sz="2000" b="1">
                <a:latin typeface="Arial" panose="020B0604020202020204" pitchFamily="34" charset="0"/>
              </a:rPr>
            </a:br>
            <a:r>
              <a:rPr lang="pl-PL" altLang="pl-PL" sz="2000" b="1">
                <a:latin typeface="Arial" panose="020B0604020202020204" pitchFamily="34" charset="0"/>
              </a:rPr>
              <a:t>z komisji </a:t>
            </a:r>
            <a:r>
              <a:rPr lang="pl-PL" altLang="pl-PL" sz="2000" b="1">
                <a:solidFill>
                  <a:srgbClr val="9D032A"/>
                </a:solidFill>
                <a:latin typeface="Arial" panose="020B0604020202020204" pitchFamily="34" charset="0"/>
              </a:rPr>
              <a:t>oznacza stałe przebywanie takiej liczby członków w pomieszczeniu, w którym znajduje się urna.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372" name="Obraz 9" descr="male-symbol-md.png">
            <a:extLst>
              <a:ext uri="{FF2B5EF4-FFF2-40B4-BE49-F238E27FC236}">
                <a16:creationId xmlns:a16="http://schemas.microsoft.com/office/drawing/2014/main" xmlns="" id="{B693C0CA-B8EC-42B5-86A9-AC3EEB103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778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Obraz 10" descr="girl-symbol-3-md.png">
            <a:extLst>
              <a:ext uri="{FF2B5EF4-FFF2-40B4-BE49-F238E27FC236}">
                <a16:creationId xmlns:a16="http://schemas.microsoft.com/office/drawing/2014/main" xmlns="" id="{081DA54C-2C35-4FE9-8112-AAC2B7D71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57563"/>
            <a:ext cx="7556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Obraz 11" descr="woman-symbol-1a-md.png">
            <a:extLst>
              <a:ext uri="{FF2B5EF4-FFF2-40B4-BE49-F238E27FC236}">
                <a16:creationId xmlns:a16="http://schemas.microsoft.com/office/drawing/2014/main" xmlns="" id="{48C96048-B85C-4AC4-A682-6F791958D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941888"/>
            <a:ext cx="8350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ole tekstowe 5">
            <a:extLst>
              <a:ext uri="{FF2B5EF4-FFF2-40B4-BE49-F238E27FC236}">
                <a16:creationId xmlns:a16="http://schemas.microsoft.com/office/drawing/2014/main" xmlns="" id="{FACAD489-2B09-4C26-ADDE-EEC0AA8CD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08000"/>
            <a:ext cx="842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SKŁAD KOMISJI </a:t>
            </a:r>
            <a:r>
              <a:rPr lang="pl-PL" altLang="pl-PL" sz="18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59395" name="Prostokąt 1">
            <a:extLst>
              <a:ext uri="{FF2B5EF4-FFF2-40B4-BE49-F238E27FC236}">
                <a16:creationId xmlns:a16="http://schemas.microsoft.com/office/drawing/2014/main" xmlns="" id="{20F9A002-E0C7-4EB7-BD61-2C56E6372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8" y="1381125"/>
            <a:ext cx="878363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Komisja wykonuje swoje zadania w możliwie pełnym składzie, lecz nie mniejszym niż 2/3 składu, z udziałem przewodniczącego komisji lub jego zastępcy.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Ile wynosi minimalny skład komisji?</a:t>
            </a:r>
          </a:p>
        </p:txBody>
      </p:sp>
      <p:sp>
        <p:nvSpPr>
          <p:cNvPr id="59396" name="pole tekstowe 4">
            <a:extLst>
              <a:ext uri="{FF2B5EF4-FFF2-40B4-BE49-F238E27FC236}">
                <a16:creationId xmlns:a16="http://schemas.microsoft.com/office/drawing/2014/main" xmlns="" id="{F61FBA5C-9AAB-4FC6-8F8B-1C4C6A32B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350" y="3141663"/>
            <a:ext cx="4900613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W skład komisji powołano - 5 osób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W skład komisji powołano - 6 osób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W skład komisji powołano - 7 osób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W skład komisji powołano - 8 osób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W skład komisji powołano - 9 osób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59397" name="pole tekstowe 6">
            <a:extLst>
              <a:ext uri="{FF2B5EF4-FFF2-40B4-BE49-F238E27FC236}">
                <a16:creationId xmlns:a16="http://schemas.microsoft.com/office/drawing/2014/main" xmlns="" id="{BEBD360F-18BB-4067-A810-B637AE65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3141663"/>
            <a:ext cx="18732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4 członków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4 członków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5 członków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6 członków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6 członków</a:t>
            </a: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9" name="Strzałka w prawo 8">
            <a:extLst>
              <a:ext uri="{FF2B5EF4-FFF2-40B4-BE49-F238E27FC236}">
                <a16:creationId xmlns:a16="http://schemas.microsoft.com/office/drawing/2014/main" xmlns="" id="{1FAB4DDD-0C2C-4C61-9ECC-3B79E725788C}"/>
              </a:ext>
            </a:extLst>
          </p:cNvPr>
          <p:cNvSpPr/>
          <p:nvPr/>
        </p:nvSpPr>
        <p:spPr>
          <a:xfrm>
            <a:off x="5003800" y="3201988"/>
            <a:ext cx="977900" cy="242887"/>
          </a:xfrm>
          <a:prstGeom prst="rightArrow">
            <a:avLst/>
          </a:prstGeom>
          <a:solidFill>
            <a:srgbClr val="9D032A"/>
          </a:solidFill>
          <a:ln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" name="Strzałka w prawo 10">
            <a:extLst>
              <a:ext uri="{FF2B5EF4-FFF2-40B4-BE49-F238E27FC236}">
                <a16:creationId xmlns:a16="http://schemas.microsoft.com/office/drawing/2014/main" xmlns="" id="{9486AC0F-B66E-456E-A151-4CAB95530D8C}"/>
              </a:ext>
            </a:extLst>
          </p:cNvPr>
          <p:cNvSpPr/>
          <p:nvPr/>
        </p:nvSpPr>
        <p:spPr>
          <a:xfrm>
            <a:off x="5003800" y="3860800"/>
            <a:ext cx="977900" cy="242888"/>
          </a:xfrm>
          <a:prstGeom prst="rightArrow">
            <a:avLst/>
          </a:prstGeom>
          <a:solidFill>
            <a:srgbClr val="9D032A"/>
          </a:solidFill>
          <a:ln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" name="Strzałka w prawo 11">
            <a:extLst>
              <a:ext uri="{FF2B5EF4-FFF2-40B4-BE49-F238E27FC236}">
                <a16:creationId xmlns:a16="http://schemas.microsoft.com/office/drawing/2014/main" xmlns="" id="{44F1C6D4-F849-49D1-A40E-811FF2CF5550}"/>
              </a:ext>
            </a:extLst>
          </p:cNvPr>
          <p:cNvSpPr/>
          <p:nvPr/>
        </p:nvSpPr>
        <p:spPr>
          <a:xfrm>
            <a:off x="4973638" y="4424363"/>
            <a:ext cx="979487" cy="242887"/>
          </a:xfrm>
          <a:prstGeom prst="rightArrow">
            <a:avLst/>
          </a:prstGeom>
          <a:solidFill>
            <a:srgbClr val="9D032A"/>
          </a:solidFill>
          <a:ln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3" name="Strzałka w prawo 12">
            <a:extLst>
              <a:ext uri="{FF2B5EF4-FFF2-40B4-BE49-F238E27FC236}">
                <a16:creationId xmlns:a16="http://schemas.microsoft.com/office/drawing/2014/main" xmlns="" id="{CD9B3A73-3D11-47AE-BB03-92DFAE95D2A9}"/>
              </a:ext>
            </a:extLst>
          </p:cNvPr>
          <p:cNvSpPr/>
          <p:nvPr/>
        </p:nvSpPr>
        <p:spPr>
          <a:xfrm>
            <a:off x="4999038" y="5065713"/>
            <a:ext cx="979487" cy="242887"/>
          </a:xfrm>
          <a:prstGeom prst="rightArrow">
            <a:avLst/>
          </a:prstGeom>
          <a:solidFill>
            <a:srgbClr val="9D032A"/>
          </a:solidFill>
          <a:ln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4" name="Strzałka w prawo 13">
            <a:extLst>
              <a:ext uri="{FF2B5EF4-FFF2-40B4-BE49-F238E27FC236}">
                <a16:creationId xmlns:a16="http://schemas.microsoft.com/office/drawing/2014/main" xmlns="" id="{290D1A44-29D4-466B-A8B6-7B788378D832}"/>
              </a:ext>
            </a:extLst>
          </p:cNvPr>
          <p:cNvSpPr/>
          <p:nvPr/>
        </p:nvSpPr>
        <p:spPr>
          <a:xfrm>
            <a:off x="5043488" y="5673725"/>
            <a:ext cx="979487" cy="241300"/>
          </a:xfrm>
          <a:prstGeom prst="rightArrow">
            <a:avLst/>
          </a:prstGeom>
          <a:solidFill>
            <a:srgbClr val="9D032A"/>
          </a:solidFill>
          <a:ln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ole tekstowe 2">
            <a:extLst>
              <a:ext uri="{FF2B5EF4-FFF2-40B4-BE49-F238E27FC236}">
                <a16:creationId xmlns:a16="http://schemas.microsoft.com/office/drawing/2014/main" xmlns="" id="{2D05E337-D2DC-4978-8BB0-F8B1E93BC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47675"/>
            <a:ext cx="84248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ZADANIA KOMISJI W DNIU GŁOSOWANIA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9D032A"/>
                </a:solidFill>
                <a:latin typeface="Arial Black" panose="020B0A04020102020204" pitchFamily="34" charset="0"/>
              </a:rPr>
              <a:t>                    (przed otwarciem lokalu)</a:t>
            </a:r>
          </a:p>
        </p:txBody>
      </p:sp>
      <p:pic>
        <p:nvPicPr>
          <p:cNvPr id="60419" name="Picture 5" descr="C:\Documents and Settings\Renata Kurzajczyk\Moje dokumenty\Pobieranie\MC900432635.PNG">
            <a:extLst>
              <a:ext uri="{FF2B5EF4-FFF2-40B4-BE49-F238E27FC236}">
                <a16:creationId xmlns:a16="http://schemas.microsoft.com/office/drawing/2014/main" xmlns="" id="{826D162A-03DE-4565-932C-74771172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2" y="465481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433F2C2F-D7D7-45D8-BCBF-3B2E3268FFD1}"/>
              </a:ext>
            </a:extLst>
          </p:cNvPr>
          <p:cNvSpPr txBox="1">
            <a:spLocks noChangeArrowheads="1"/>
          </p:cNvSpPr>
          <p:nvPr/>
        </p:nvSpPr>
        <p:spPr>
          <a:xfrm>
            <a:off x="287338" y="1412875"/>
            <a:ext cx="9037637" cy="49688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godzinie </a:t>
            </a:r>
            <a:r>
              <a:rPr lang="pl-PL" sz="2000" b="1" dirty="0">
                <a:solidFill>
                  <a:srgbClr val="901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6.00 - nie później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Komisja w możliwie pełnym składzie lecz nie mniejszym niż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2/3 ustawowego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składu rozpoczyna pracę: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sprawdza dostarczone dokumenty oraz swoją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pieczęć,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ponownie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przelicza karty do głosowania i</a:t>
            </a:r>
            <a:r>
              <a:rPr lang="pl-PL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wpisuje w </a:t>
            </a:r>
            <a:r>
              <a:rPr lang="pl-PL" sz="2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punkcie 2 protokołu głosowania,</a:t>
            </a:r>
          </a:p>
          <a:p>
            <a:pPr>
              <a:lnSpc>
                <a:spcPct val="90000"/>
              </a:lnSpc>
              <a:defRPr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ostemplowuje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karty do głosowania swoją pieczęcią przed godz.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7.00,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rozkłada spis wyborców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wraz z osłoną na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spis,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sprawdza: czy wywieszono urzędowe obwieszczenia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 informacje, czy nie należy usunąć elementów kampanii wyborczej</a:t>
            </a:r>
          </a:p>
          <a:p>
            <a:pPr marL="0" indent="0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   (plakaty, napisy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sprawdza urnę, zamyka i opieczętowuje </a:t>
            </a:r>
            <a:r>
              <a:rPr lang="pl-PL" sz="2000" b="1" dirty="0">
                <a:solidFill>
                  <a:srgbClr val="9D0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zabezpiecza za pomocą jednorazowych plomb z unikalnym numerem. Numer ten wpisuje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 protokole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wewnętrznym,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pl-PL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ustala rotacyjne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czuwanie nad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urną.</a:t>
            </a:r>
            <a:endParaRPr lang="pl-PL" sz="2300" dirty="0">
              <a:latin typeface="Corbel" pitchFamily="34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pl-PL" sz="2300" dirty="0">
              <a:latin typeface="Corbel" pitchFamily="34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3"/>
              </a:buBlip>
              <a:defRPr/>
            </a:pPr>
            <a:endParaRPr lang="pl-PL" sz="2300" dirty="0">
              <a:latin typeface="Corbel" pitchFamily="34" charset="0"/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pl-PL" sz="2300" dirty="0">
              <a:latin typeface="Corbel" pitchFamily="34" charset="0"/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pl-PL" sz="2300" dirty="0">
              <a:latin typeface="Corbel" pitchFamily="34" charset="0"/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pl-PL" sz="2300" dirty="0">
              <a:latin typeface="Corbel" pitchFamily="34" charset="0"/>
            </a:endParaRPr>
          </a:p>
        </p:txBody>
      </p:sp>
      <p:pic>
        <p:nvPicPr>
          <p:cNvPr id="60421" name="Obraz 5" descr="1242796267486489866Handicapped_Accessible_sign.svg.med.png">
            <a:extLst>
              <a:ext uri="{FF2B5EF4-FFF2-40B4-BE49-F238E27FC236}">
                <a16:creationId xmlns:a16="http://schemas.microsoft.com/office/drawing/2014/main" xmlns="" id="{FA76C4BE-85FB-44C1-AB8B-3756C58C2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7893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Obraz 1">
            <a:extLst>
              <a:ext uri="{FF2B5EF4-FFF2-40B4-BE49-F238E27FC236}">
                <a16:creationId xmlns:a16="http://schemas.microsoft.com/office/drawing/2014/main" xmlns="" id="{8950BD87-A8C4-42A7-9051-D7122736A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18847"/>
            <a:ext cx="26622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Obraz 2">
            <a:extLst>
              <a:ext uri="{FF2B5EF4-FFF2-40B4-BE49-F238E27FC236}">
                <a16:creationId xmlns:a16="http://schemas.microsoft.com/office/drawing/2014/main" xmlns="" id="{417286E8-2BA2-4D2E-8A95-DC6278D5CE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56" y="5935591"/>
            <a:ext cx="1237209" cy="7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ole tekstowe 2">
            <a:extLst>
              <a:ext uri="{FF2B5EF4-FFF2-40B4-BE49-F238E27FC236}">
                <a16:creationId xmlns:a16="http://schemas.microsoft.com/office/drawing/2014/main" xmlns="" id="{CD411653-1FB3-4A41-B475-DBEA60BFD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47675"/>
            <a:ext cx="84248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ZADANIA KOMISJI W DNIU GŁOSOWANIA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9D032A"/>
                </a:solidFill>
                <a:latin typeface="Arial Black" panose="020B0A04020102020204" pitchFamily="34" charset="0"/>
              </a:rPr>
              <a:t>                    (przed otwarciem lokalu)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5EBE6C1C-2EAE-44D6-9A9F-CBB0ED4F9860}"/>
              </a:ext>
            </a:extLst>
          </p:cNvPr>
          <p:cNvSpPr txBox="1">
            <a:spLocks noChangeArrowheads="1"/>
          </p:cNvSpPr>
          <p:nvPr/>
        </p:nvSpPr>
        <p:spPr>
          <a:xfrm>
            <a:off x="142875" y="1341438"/>
            <a:ext cx="8677275" cy="40719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Przewodniczący komisji wyznacza członka komisji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który przebywając w bezpośredniej bliskości urny zapewnia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jej nienaruszalność oraz przestrzeganie przez wyborców zasad dotyczących tajności głosowania,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tj.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czuwa, aby wyborcy wrzucali karty do urny w taki sposób, aby strona zadrukowana była niewidoczna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Urny nie wolno wynosić z lokalu wyborczego; dotyczy to również urny zasadniczej w obwodach głosowania utworzonych w zakładach leczniczych i domach pomocy społecznej.</a:t>
            </a:r>
            <a:endParaRPr lang="pl-PL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algn="just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endParaRPr lang="pl-PL" sz="2300" dirty="0">
              <a:latin typeface="Corbel" pitchFamily="34" charset="0"/>
            </a:endParaRP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Blip>
                <a:blip r:embed="rId2"/>
              </a:buBlip>
              <a:defRPr/>
            </a:pPr>
            <a:endParaRPr lang="pl-PL" sz="2300" dirty="0">
              <a:latin typeface="Corbel" pitchFamily="34" charset="0"/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pl-PL" sz="2300" dirty="0">
              <a:latin typeface="Corbel" pitchFamily="34" charset="0"/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pl-PL" sz="2300" dirty="0">
              <a:latin typeface="Corbel" pitchFamily="34" charset="0"/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pl-PL" sz="2300" dirty="0">
              <a:latin typeface="Corbel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CF85D3AC-B385-4276-BEE4-7136BF8A0C27}"/>
              </a:ext>
            </a:extLst>
          </p:cNvPr>
          <p:cNvSpPr/>
          <p:nvPr/>
        </p:nvSpPr>
        <p:spPr>
          <a:xfrm>
            <a:off x="827584" y="5301208"/>
            <a:ext cx="6188075" cy="14351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9D032A"/>
                </a:solidFill>
              </a:rPr>
              <a:t>Urna musi pozostać zamknięta przez cały czas od zamknięcia aż do jej otwarcia po zakończeniu głosowania.</a:t>
            </a:r>
            <a:r>
              <a:rPr lang="pl-PL" b="1" dirty="0">
                <a:solidFill>
                  <a:schemeClr val="tx1"/>
                </a:solidFill>
              </a:rPr>
              <a:t> Gdyby w tym czasie doszło do otwarcia urny, komisja odnotowuje to zdarzenie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i wyjaśnia jego przyczynę w </a:t>
            </a:r>
            <a:r>
              <a:rPr lang="pl-PL" b="1" dirty="0" smtClean="0">
                <a:solidFill>
                  <a:schemeClr val="tx1"/>
                </a:solidFill>
              </a:rPr>
              <a:t>pkt 20 protokołu.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ole tekstowe 2">
            <a:extLst>
              <a:ext uri="{FF2B5EF4-FFF2-40B4-BE49-F238E27FC236}">
                <a16:creationId xmlns:a16="http://schemas.microsoft.com/office/drawing/2014/main" xmlns="" id="{A7C2040E-E599-4DB9-BDE1-68760A3BB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19113"/>
            <a:ext cx="84248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ZADANIA KOMISJI W TRAKCIE GŁOSOWANIA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9D032A"/>
                </a:solidFill>
                <a:latin typeface="Arial Black" panose="020B0A04020102020204" pitchFamily="34" charset="0"/>
              </a:rPr>
              <a:t>                                 (7.00 – 21.00)</a:t>
            </a:r>
          </a:p>
        </p:txBody>
      </p:sp>
      <p:sp>
        <p:nvSpPr>
          <p:cNvPr id="62467" name="Prostokąt 3">
            <a:extLst>
              <a:ext uri="{FF2B5EF4-FFF2-40B4-BE49-F238E27FC236}">
                <a16:creationId xmlns:a16="http://schemas.microsoft.com/office/drawing/2014/main" xmlns="" id="{02128514-7E82-4F03-B6F6-31E98D5C5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338263"/>
            <a:ext cx="5976937" cy="1016000"/>
          </a:xfrm>
          <a:prstGeom prst="rect">
            <a:avLst/>
          </a:prstGeom>
          <a:solidFill>
            <a:srgbClr val="FFCC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/>
              <a:t>Jeżeli</a:t>
            </a:r>
            <a:r>
              <a:rPr lang="pl-PL" altLang="pl-PL" sz="2000" b="1"/>
              <a:t> </a:t>
            </a:r>
            <a:r>
              <a:rPr lang="pl-PL" altLang="pl-PL" sz="2000" b="1" u="sng"/>
              <a:t>po wydrukowaniu kart</a:t>
            </a:r>
            <a:r>
              <a:rPr lang="pl-PL" altLang="pl-PL" sz="2000" b="1"/>
              <a:t> </a:t>
            </a:r>
            <a:r>
              <a:rPr lang="pl-PL" altLang="pl-PL" sz="2000"/>
              <a:t>nastąpiło:</a:t>
            </a:r>
            <a:br>
              <a:rPr lang="pl-PL" altLang="pl-PL" sz="2000"/>
            </a:br>
            <a:r>
              <a:rPr lang="pl-PL" altLang="pl-PL" sz="2000"/>
              <a:t>- </a:t>
            </a:r>
            <a:r>
              <a:rPr lang="pl-PL" altLang="pl-PL" sz="2000" b="1">
                <a:latin typeface="Arial" panose="020B0604020202020204" pitchFamily="34" charset="0"/>
              </a:rPr>
              <a:t>skreślenie kandydata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- lub (oraz) unieważnienie rejestracji listy:</a:t>
            </a:r>
          </a:p>
        </p:txBody>
      </p:sp>
      <p:sp>
        <p:nvSpPr>
          <p:cNvPr id="62468" name="Prostokąt 3">
            <a:extLst>
              <a:ext uri="{FF2B5EF4-FFF2-40B4-BE49-F238E27FC236}">
                <a16:creationId xmlns:a16="http://schemas.microsoft.com/office/drawing/2014/main" xmlns="" id="{C93339B7-0C2C-414F-9E9F-7A050D6C2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554288"/>
            <a:ext cx="4665662" cy="339725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/>
              <a:t>Nie drukuje się nowych kart</a:t>
            </a:r>
          </a:p>
        </p:txBody>
      </p:sp>
      <p:sp>
        <p:nvSpPr>
          <p:cNvPr id="62469" name="Prostokąt 6">
            <a:extLst>
              <a:ext uri="{FF2B5EF4-FFF2-40B4-BE49-F238E27FC236}">
                <a16:creationId xmlns:a16="http://schemas.microsoft.com/office/drawing/2014/main" xmlns="" id="{2DD9AED8-4656-4822-A11B-3815B6862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3105150"/>
            <a:ext cx="696912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/>
              <a:t>TKW:</a:t>
            </a:r>
          </a:p>
        </p:txBody>
      </p:sp>
      <p:sp>
        <p:nvSpPr>
          <p:cNvPr id="62470" name="Prostokąt 7">
            <a:extLst>
              <a:ext uri="{FF2B5EF4-FFF2-40B4-BE49-F238E27FC236}">
                <a16:creationId xmlns:a16="http://schemas.microsoft.com/office/drawing/2014/main" xmlns="" id="{6B58638C-AE4E-4A35-B4E4-54A770915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35363"/>
            <a:ext cx="471328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Zawiadamia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 obwodowe komisje wyborcze.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pl-PL" alt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Sporządza informację </a:t>
            </a:r>
            <a:r>
              <a:rPr lang="pl-PL" alt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 nowym, prawidłowym brzmieniu karty przez odwzorowanie właściwego arkusza tej karty </a:t>
            </a:r>
            <a:r>
              <a:rPr lang="pl-PL" altLang="pl-PL" sz="1400" dirty="0" smtClean="0">
                <a:latin typeface="Arial" panose="020B0604020202020204" pitchFamily="34" charset="0"/>
              </a:rPr>
              <a:t>ze </a:t>
            </a:r>
            <a:r>
              <a:rPr lang="pl-PL" altLang="pl-PL" sz="1400" dirty="0">
                <a:latin typeface="Arial" panose="020B0604020202020204" pitchFamily="34" charset="0"/>
              </a:rPr>
              <a:t>skreślonym nazwiskiem kandydata </a:t>
            </a:r>
            <a:r>
              <a:rPr lang="pl-PL" altLang="pl-PL" sz="1400" dirty="0" smtClean="0">
                <a:latin typeface="Arial" panose="020B0604020202020204" pitchFamily="34" charset="0"/>
              </a:rPr>
              <a:t>lub </a:t>
            </a:r>
            <a:r>
              <a:rPr lang="pl-PL" altLang="pl-PL" sz="1400" dirty="0">
                <a:latin typeface="Arial" panose="020B0604020202020204" pitchFamily="34" charset="0"/>
              </a:rPr>
              <a:t>unieważnioną listą kandydatów oraz </a:t>
            </a:r>
            <a:r>
              <a:rPr lang="pl-PL" altLang="pl-PL" sz="1400" dirty="0" smtClean="0">
                <a:latin typeface="Arial" panose="020B0604020202020204" pitchFamily="34" charset="0"/>
              </a:rPr>
              <a:t>o warunkach </a:t>
            </a:r>
            <a:r>
              <a:rPr lang="pl-PL" altLang="pl-PL" sz="1400" dirty="0">
                <a:latin typeface="Arial" panose="020B0604020202020204" pitchFamily="34" charset="0"/>
              </a:rPr>
              <a:t>ważności głosu oddanego na takiej karcie.</a:t>
            </a:r>
            <a:r>
              <a:rPr lang="pl-PL" altLang="pl-PL" sz="1400" b="1" dirty="0"/>
              <a:t>          </a:t>
            </a:r>
          </a:p>
        </p:txBody>
      </p:sp>
      <p:sp>
        <p:nvSpPr>
          <p:cNvPr id="62471" name="Prostokąt 9">
            <a:extLst>
              <a:ext uri="{FF2B5EF4-FFF2-40B4-BE49-F238E27FC236}">
                <a16:creationId xmlns:a16="http://schemas.microsoft.com/office/drawing/2014/main" xmlns="" id="{BAA28217-8BCF-432C-83FA-04F1F48BA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8" y="5118100"/>
            <a:ext cx="738187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/>
              <a:t>OKW:</a:t>
            </a:r>
          </a:p>
        </p:txBody>
      </p:sp>
      <p:sp>
        <p:nvSpPr>
          <p:cNvPr id="62472" name="Prostokąt 10">
            <a:extLst>
              <a:ext uri="{FF2B5EF4-FFF2-40B4-BE49-F238E27FC236}">
                <a16:creationId xmlns:a16="http://schemas.microsoft.com/office/drawing/2014/main" xmlns="" id="{E881CBA0-D8FB-4885-A58C-191B10593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5549900"/>
            <a:ext cx="4572001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pl-PL" altLang="pl-PL" sz="1400" b="1"/>
              <a:t>Umieszcza otrzymaną informację </a:t>
            </a:r>
            <a:r>
              <a:rPr lang="pl-PL" altLang="pl-PL" sz="1400"/>
              <a:t>o skreśleniach </a:t>
            </a:r>
            <a:br>
              <a:rPr lang="pl-PL" altLang="pl-PL" sz="1400"/>
            </a:br>
            <a:r>
              <a:rPr lang="pl-PL" altLang="pl-PL" sz="1400"/>
              <a:t>i nowym brzmieniu karty w lokalu przy obwieszczeniu </a:t>
            </a:r>
            <a:br>
              <a:rPr lang="pl-PL" altLang="pl-PL" sz="1400"/>
            </a:br>
            <a:r>
              <a:rPr lang="pl-PL" altLang="pl-PL" sz="1400"/>
              <a:t>o zarejestrowanych listach kandydatów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pl-PL" altLang="pl-PL" sz="1400" b="1"/>
              <a:t>Informuje o tym ustnie wyborców przy wydawaniu karty do głosowania</a:t>
            </a:r>
            <a:r>
              <a:rPr lang="pl-PL" altLang="pl-PL" sz="1400" b="1">
                <a:solidFill>
                  <a:srgbClr val="7030A0"/>
                </a:solidFill>
              </a:rPr>
              <a:t>.</a:t>
            </a:r>
            <a:endParaRPr lang="pl-PL" altLang="pl-PL" sz="1400" b="1"/>
          </a:p>
        </p:txBody>
      </p:sp>
      <p:sp>
        <p:nvSpPr>
          <p:cNvPr id="62473" name="Prostokąt 11">
            <a:extLst>
              <a:ext uri="{FF2B5EF4-FFF2-40B4-BE49-F238E27FC236}">
                <a16:creationId xmlns:a16="http://schemas.microsoft.com/office/drawing/2014/main" xmlns="" id="{A6F37EE8-6D23-4367-AC5A-993BF5C6D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308600"/>
            <a:ext cx="4327525" cy="9239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Niedopuszczalne jest dokonywanie </a:t>
            </a:r>
            <a:br>
              <a:rPr lang="pl-PL" altLang="pl-PL" sz="1800" b="1">
                <a:latin typeface="Arial" panose="020B0604020202020204" pitchFamily="34" charset="0"/>
              </a:rPr>
            </a:br>
            <a:r>
              <a:rPr lang="pl-PL" altLang="pl-PL" sz="1800" b="1">
                <a:latin typeface="Arial" panose="020B0604020202020204" pitchFamily="34" charset="0"/>
              </a:rPr>
              <a:t>przez komisję jakichkolwiek skreśleń i adnotacji na kartach do głosowania.</a:t>
            </a: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xmlns="" id="{F8CC170A-EE64-4BF7-91A6-0DA705920C54}"/>
              </a:ext>
            </a:extLst>
          </p:cNvPr>
          <p:cNvSpPr/>
          <p:nvPr/>
        </p:nvSpPr>
        <p:spPr>
          <a:xfrm>
            <a:off x="6308725" y="1544638"/>
            <a:ext cx="2662238" cy="3489325"/>
          </a:xfrm>
          <a:prstGeom prst="rect">
            <a:avLst/>
          </a:prstGeom>
          <a:solidFill>
            <a:schemeClr val="bg1"/>
          </a:solidFill>
          <a:ln>
            <a:solidFill>
              <a:srgbClr val="9018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l-PL" sz="1000" b="1" dirty="0">
              <a:solidFill>
                <a:schemeClr val="tx1"/>
              </a:solidFill>
            </a:endParaRPr>
          </a:p>
        </p:txBody>
      </p:sp>
      <p:sp>
        <p:nvSpPr>
          <p:cNvPr id="62475" name="pole tekstowe 15">
            <a:extLst>
              <a:ext uri="{FF2B5EF4-FFF2-40B4-BE49-F238E27FC236}">
                <a16:creationId xmlns:a16="http://schemas.microsoft.com/office/drawing/2014/main" xmlns="" id="{6809AA8A-FD94-4BE7-B47B-2320FBE95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1570038"/>
            <a:ext cx="337026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OBWIESZCZENIE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000" b="1" dirty="0">
                <a:latin typeface="Arial" panose="020B0604020202020204" pitchFamily="34" charset="0"/>
              </a:rPr>
              <a:t>GMINNEJ KOMIJSI WYBORCZEJ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800" b="1" dirty="0">
                <a:latin typeface="Arial" panose="020B0604020202020204" pitchFamily="34" charset="0"/>
              </a:rPr>
              <a:t>z dnia 18 października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800" b="1" dirty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800" b="1" dirty="0">
                <a:latin typeface="Arial" panose="020B0604020202020204" pitchFamily="34" charset="0"/>
              </a:rPr>
              <a:t>w sprawie skreślenia kandydata na radnego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dirty="0">
              <a:latin typeface="Arial" panose="020B0604020202020204" pitchFamily="34" charset="0"/>
            </a:endParaRPr>
          </a:p>
        </p:txBody>
      </p:sp>
      <p:pic>
        <p:nvPicPr>
          <p:cNvPr id="62476" name="Obraz 1">
            <a:extLst>
              <a:ext uri="{FF2B5EF4-FFF2-40B4-BE49-F238E27FC236}">
                <a16:creationId xmlns:a16="http://schemas.microsoft.com/office/drawing/2014/main" xmlns="" id="{3D94AA7D-D879-44B0-8C67-71A6D71D8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2289175"/>
            <a:ext cx="1870075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xmlns="" id="{7069A86F-086D-4933-A0F6-12D74DD5F015}"/>
              </a:ext>
            </a:extLst>
          </p:cNvPr>
          <p:cNvCxnSpPr/>
          <p:nvPr/>
        </p:nvCxnSpPr>
        <p:spPr>
          <a:xfrm>
            <a:off x="7002463" y="3030538"/>
            <a:ext cx="317500" cy="0"/>
          </a:xfrm>
          <a:prstGeom prst="line">
            <a:avLst/>
          </a:prstGeom>
          <a:ln>
            <a:solidFill>
              <a:srgbClr val="901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8" name="pole tekstowe 1">
            <a:extLst>
              <a:ext uri="{FF2B5EF4-FFF2-40B4-BE49-F238E27FC236}">
                <a16:creationId xmlns:a16="http://schemas.microsoft.com/office/drawing/2014/main" xmlns="" id="{0B002004-41E9-445F-BF6A-06C1A917C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038" y="2951163"/>
            <a:ext cx="1223962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" b="1">
                <a:latin typeface="Arial" panose="020B0604020202020204" pitchFamily="34" charset="0"/>
              </a:rPr>
              <a:t>,,unieważnienie rejestracji listy”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rostokąt 1">
            <a:extLst>
              <a:ext uri="{FF2B5EF4-FFF2-40B4-BE49-F238E27FC236}">
                <a16:creationId xmlns="" xmlns:a16="http://schemas.microsoft.com/office/drawing/2014/main" id="{122AD2AD-38A0-46D5-A73D-A98B627C7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41518"/>
            <a:ext cx="621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PRAWA I OBOWIĄZKI CZŁONKÓW KOMISJI</a:t>
            </a:r>
          </a:p>
        </p:txBody>
      </p:sp>
      <p:pic>
        <p:nvPicPr>
          <p:cNvPr id="20483" name="Picture 2" descr="http://sp1.wroclaw.pl/old/sukcesy/gg.gif">
            <a:extLst>
              <a:ext uri="{FF2B5EF4-FFF2-40B4-BE49-F238E27FC236}">
                <a16:creationId xmlns="" xmlns:a16="http://schemas.microsoft.com/office/drawing/2014/main" id="{56B33DFB-20DE-4B2E-BE76-DA383139D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5" y="1703796"/>
            <a:ext cx="1843087" cy="172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pole tekstowe 3">
            <a:extLst>
              <a:ext uri="{FF2B5EF4-FFF2-40B4-BE49-F238E27FC236}">
                <a16:creationId xmlns="" xmlns:a16="http://schemas.microsoft.com/office/drawing/2014/main" id="{7CB5ECE6-FF86-46CC-9B23-CD528BDF9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930269"/>
            <a:ext cx="6768752" cy="293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Członkowie </a:t>
            </a:r>
            <a:r>
              <a:rPr lang="pl-PL" altLang="pl-PL" sz="18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Obwodowych Komisji </a:t>
            </a:r>
            <a:r>
              <a:rPr lang="pl-PL" altLang="pl-PL" sz="1800" b="1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Wyborczych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u="sng" dirty="0" smtClean="0">
                <a:solidFill>
                  <a:srgbClr val="9D032A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zobowiązani </a:t>
            </a:r>
            <a:r>
              <a:rPr lang="pl-PL" altLang="pl-PL" sz="1800" b="1" u="sng" dirty="0">
                <a:solidFill>
                  <a:srgbClr val="9D032A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są </a:t>
            </a:r>
            <a:r>
              <a:rPr lang="pl-PL" altLang="pl-PL" sz="1800" dirty="0">
                <a:latin typeface="Franklin Gothic Book" panose="020B0503020102020204" pitchFamily="34" charset="0"/>
                <a:cs typeface="Arial" panose="020B0604020202020204" pitchFamily="34" charset="0"/>
              </a:rPr>
              <a:t>do zapoznania się z całością </a:t>
            </a:r>
            <a:r>
              <a:rPr lang="pl-PL" altLang="pl-PL" sz="1800" dirty="0" smtClean="0">
                <a:latin typeface="Franklin Gothic Book" panose="020B0503020102020204" pitchFamily="34" charset="0"/>
                <a:cs typeface="Arial" panose="020B0604020202020204" pitchFamily="34" charset="0"/>
              </a:rPr>
              <a:t>wytycznych: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500" dirty="0" smtClean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Tx/>
              <a:buAutoNum type="arabicParenR"/>
            </a:pPr>
            <a:r>
              <a:rPr lang="pl-PL" altLang="pl-PL" sz="1400" i="1" dirty="0" smtClean="0">
                <a:latin typeface="+mn-lt"/>
                <a:cs typeface="Arial" panose="020B0604020202020204" pitchFamily="34" charset="0"/>
              </a:rPr>
              <a:t>uchwałą </a:t>
            </a:r>
            <a:r>
              <a:rPr lang="pl-PL" altLang="pl-PL" sz="1400" i="1" dirty="0">
                <a:latin typeface="+mn-lt"/>
                <a:cs typeface="Arial" panose="020B0604020202020204" pitchFamily="34" charset="0"/>
              </a:rPr>
              <a:t>PKW z dnia 17 września 2018 r. w sprawie wytycznych </a:t>
            </a:r>
            <a:r>
              <a:rPr lang="pl-PL" altLang="pl-PL" sz="1400" i="1" dirty="0" smtClean="0">
                <a:latin typeface="+mn-lt"/>
                <a:cs typeface="Arial" panose="020B0604020202020204" pitchFamily="34" charset="0"/>
              </a:rPr>
              <a:t>dla obwodowych komisji wyborczych ds. przeprowadzenia głosowania dotyczących </a:t>
            </a:r>
            <a:r>
              <a:rPr lang="pl-PL" altLang="pl-PL" sz="1400" i="1" dirty="0">
                <a:latin typeface="+mn-lt"/>
                <a:cs typeface="Arial" panose="020B0604020202020204" pitchFamily="34" charset="0"/>
              </a:rPr>
              <a:t>zadań i trybu przygotowania oraz przeprowadzenia głosowania w wyborach organów jednostek samorządu terytorialnego zarządzonym na dzień 21 października 2018 r</a:t>
            </a:r>
            <a:r>
              <a:rPr lang="pl-PL" altLang="pl-PL" sz="1400" i="1" dirty="0" smtClean="0">
                <a:latin typeface="+mn-lt"/>
                <a:cs typeface="Arial" panose="020B0604020202020204" pitchFamily="34" charset="0"/>
              </a:rPr>
              <a:t>.;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Tx/>
              <a:buAutoNum type="arabicParenR"/>
            </a:pPr>
            <a:endParaRPr lang="pl-PL" altLang="pl-PL" sz="1400" i="1" dirty="0" smtClean="0">
              <a:latin typeface="+mn-lt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FontTx/>
              <a:buAutoNum type="arabicParenR"/>
            </a:pPr>
            <a:r>
              <a:rPr lang="pl-PL" altLang="pl-PL" sz="1400" i="1" dirty="0" smtClean="0">
                <a:latin typeface="+mn-lt"/>
                <a:cs typeface="Arial" panose="020B0604020202020204" pitchFamily="34" charset="0"/>
              </a:rPr>
              <a:t>uchwałą PKW z dnia 17 września 2018 r. </a:t>
            </a:r>
            <a:r>
              <a:rPr lang="pl-PL" sz="1400" i="1" dirty="0">
                <a:latin typeface="+mn-lt"/>
              </a:rPr>
              <a:t>w sprawie wytycznych dla obwodowych komisji wyborczych ds. ustalenia wyników głosowania w obwodzie dotyczących zadań i trybu ustalenia wyników głosowania w wyborach organów jednostek samorządu terytorialnego zarządzonych na dzień 21 października 2018 r.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u="sng" dirty="0">
              <a:solidFill>
                <a:srgbClr val="9D032A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0485" name="Picture 6" descr="http://3.bp.blogspot.com/_dAF9To2jxaE/TEpSG0any0I/AAAAAAAAAqQ/RhtjrOAU-ic/s1600/computador.jpg">
            <a:extLst>
              <a:ext uri="{FF2B5EF4-FFF2-40B4-BE49-F238E27FC236}">
                <a16:creationId xmlns="" xmlns:a16="http://schemas.microsoft.com/office/drawing/2014/main" id="{E10976E6-569C-4E80-B38F-06220B709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78953"/>
            <a:ext cx="1296392" cy="151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ymbol zastępczy zawartości 10">
            <a:extLst>
              <a:ext uri="{FF2B5EF4-FFF2-40B4-BE49-F238E27FC236}">
                <a16:creationId xmlns="" xmlns:a16="http://schemas.microsoft.com/office/drawing/2014/main" id="{ED0C3528-A770-49CE-B466-E50951E74F2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547664" y="5078953"/>
            <a:ext cx="7416948" cy="1390088"/>
          </a:xfrm>
        </p:spPr>
        <p:txBody>
          <a:bodyPr wrap="square" lIns="91403" tIns="45702" rIns="91403" bIns="45702">
            <a:sp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altLang="pl-PL" sz="1400" b="1" dirty="0"/>
              <a:t>Obsługę i techniczno-materialne warunki pracy </a:t>
            </a:r>
            <a:r>
              <a:rPr lang="pl-PL" altLang="pl-PL" sz="1400" b="1" dirty="0" smtClean="0"/>
              <a:t>OKW, w </a:t>
            </a:r>
            <a:r>
              <a:rPr lang="pl-PL" altLang="pl-PL" sz="1400" b="1" dirty="0"/>
              <a:t>tym możliwość wykorzystania techniki elektronicznej </a:t>
            </a:r>
            <a:r>
              <a:rPr lang="pl-PL" altLang="pl-PL" sz="1400" dirty="0"/>
              <a:t>oraz</a:t>
            </a:r>
            <a:r>
              <a:rPr lang="pl-PL" altLang="pl-PL" sz="1400" b="1" dirty="0"/>
              <a:t> wykonanie zadań związanych </a:t>
            </a:r>
            <a:r>
              <a:rPr lang="pl-PL" altLang="pl-PL" sz="1400" b="1" dirty="0" smtClean="0"/>
              <a:t>z </a:t>
            </a:r>
            <a:r>
              <a:rPr lang="pl-PL" altLang="pl-PL" sz="1400" b="1" dirty="0"/>
              <a:t>organizacją i przeprowadzeniem </a:t>
            </a:r>
            <a:r>
              <a:rPr lang="pl-PL" altLang="pl-PL" sz="1400" b="1" dirty="0" smtClean="0"/>
              <a:t>wyborów </a:t>
            </a:r>
            <a:r>
              <a:rPr lang="pl-PL" altLang="pl-PL" sz="1400" dirty="0" smtClean="0"/>
              <a:t>na </a:t>
            </a:r>
            <a:r>
              <a:rPr lang="pl-PL" altLang="pl-PL" sz="1400" dirty="0"/>
              <a:t>obszarze gminy </a:t>
            </a:r>
            <a:r>
              <a:rPr lang="pl-PL" altLang="pl-PL" sz="1400" b="1" dirty="0"/>
              <a:t>zapewnia  </a:t>
            </a:r>
            <a:r>
              <a:rPr lang="pl-PL" altLang="pl-PL" sz="1400" b="1" dirty="0" smtClean="0"/>
              <a:t>wójt, burmistrz, prezydent </a:t>
            </a:r>
            <a:r>
              <a:rPr lang="pl-PL" altLang="pl-PL" sz="1400" b="1" dirty="0"/>
              <a:t>miasta, zwany dalej </a:t>
            </a:r>
            <a:r>
              <a:rPr lang="pl-PL" altLang="pl-PL" sz="1400" b="1" dirty="0">
                <a:solidFill>
                  <a:srgbClr val="90181B"/>
                </a:solidFill>
              </a:rPr>
              <a:t>,,wójtem” </a:t>
            </a:r>
            <a:r>
              <a:rPr lang="pl-PL" altLang="pl-PL" sz="3600" b="1" dirty="0">
                <a:solidFill>
                  <a:srgbClr val="90181B"/>
                </a:solidFill>
              </a:rPr>
              <a:t> </a:t>
            </a:r>
            <a:endParaRPr lang="pl-PL" altLang="pl-PL" sz="3600" b="1" dirty="0" smtClean="0">
              <a:solidFill>
                <a:srgbClr val="90181B"/>
              </a:solidFill>
            </a:endParaRPr>
          </a:p>
          <a:p>
            <a:pPr indent="0">
              <a:lnSpc>
                <a:spcPct val="100000"/>
              </a:lnSpc>
              <a:buNone/>
            </a:pPr>
            <a:r>
              <a:rPr lang="pl-PL" altLang="pl-PL" sz="1200" dirty="0" smtClean="0"/>
              <a:t>(</a:t>
            </a:r>
            <a:r>
              <a:rPr lang="pl-PL" altLang="pl-PL" sz="1200" dirty="0"/>
              <a:t>art. 156 § 1 Kodeksu wyborczego).</a:t>
            </a:r>
            <a:r>
              <a:rPr lang="pl-PL" altLang="pl-PL" sz="1200" b="1" dirty="0"/>
              <a:t> </a:t>
            </a:r>
          </a:p>
        </p:txBody>
      </p:sp>
      <p:sp>
        <p:nvSpPr>
          <p:cNvPr id="20487" name="Rectangle 1">
            <a:extLst>
              <a:ext uri="{FF2B5EF4-FFF2-40B4-BE49-F238E27FC236}">
                <a16:creationId xmlns="" xmlns:a16="http://schemas.microsoft.com/office/drawing/2014/main" id="{CD7C7D74-9CDE-424E-B2E0-E3AB93059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16" y="3869499"/>
            <a:ext cx="8785225" cy="830997"/>
          </a:xfrm>
          <a:prstGeom prst="rect">
            <a:avLst/>
          </a:prstGeom>
          <a:noFill/>
          <a:ln w="38100">
            <a:solidFill>
              <a:srgbClr val="90181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Arial" panose="020B0604020202020204" pitchFamily="34" charset="0"/>
                <a:cs typeface="Times New Roman" panose="02020603050405020304" pitchFamily="18" charset="0"/>
              </a:rPr>
              <a:t>Zgodnie z art. 161 § 1 Kodeksu wyborczego wytyczne Państwowej Komisji Wyborczej </a:t>
            </a:r>
            <a:r>
              <a:rPr lang="pl-PL" altLang="pl-PL" sz="16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1600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16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są </a:t>
            </a:r>
            <a:r>
              <a:rPr lang="pl-PL" altLang="pl-PL" sz="1600" dirty="0">
                <a:latin typeface="Arial" panose="020B0604020202020204" pitchFamily="34" charset="0"/>
                <a:cs typeface="Times New Roman" panose="02020603050405020304" pitchFamily="18" charset="0"/>
              </a:rPr>
              <a:t>wiążące dla komisji niższego stopnia. </a:t>
            </a:r>
            <a:r>
              <a:rPr lang="pl-PL" altLang="pl-PL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Dlatego też członkowie komisji zobowiązani </a:t>
            </a:r>
            <a:r>
              <a:rPr lang="pl-PL" altLang="pl-PL" sz="16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16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16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są </a:t>
            </a:r>
            <a:r>
              <a:rPr lang="pl-PL" altLang="pl-PL" sz="1600" b="1" dirty="0">
                <a:latin typeface="Arial" panose="020B0604020202020204" pitchFamily="34" charset="0"/>
                <a:cs typeface="Times New Roman" panose="02020603050405020304" pitchFamily="18" charset="0"/>
              </a:rPr>
              <a:t>zapoznać się z całością wytycznych i bezwzględnie je stosować</a:t>
            </a:r>
            <a:r>
              <a:rPr lang="pl-PL" altLang="pl-PL" sz="1600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pl-PL" altLang="pl-PL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ole tekstowe 1">
            <a:extLst>
              <a:ext uri="{FF2B5EF4-FFF2-40B4-BE49-F238E27FC236}">
                <a16:creationId xmlns:a16="http://schemas.microsoft.com/office/drawing/2014/main" xmlns="" id="{187C94F5-E76C-4A1C-B428-8950C3FBF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84248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9D032A"/>
                </a:solidFill>
                <a:latin typeface="Arial Black" panose="020B0A04020102020204" pitchFamily="34" charset="0"/>
              </a:rPr>
              <a:t>                            </a:t>
            </a: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CZYNNOŚCI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9D032A"/>
                </a:solidFill>
                <a:latin typeface="Arial Black" panose="020B0A04020102020204" pitchFamily="34" charset="0"/>
              </a:rPr>
              <a:t>                  </a:t>
            </a:r>
            <a:r>
              <a:rPr lang="pl-PL" altLang="pl-PL" sz="1800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(przed wydaniem karty do głosowania)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73986287-AEE2-40BE-9A42-548EDB0D7E38}"/>
              </a:ext>
            </a:extLst>
          </p:cNvPr>
          <p:cNvSpPr/>
          <p:nvPr/>
        </p:nvSpPr>
        <p:spPr>
          <a:xfrm>
            <a:off x="-358775" y="1098551"/>
            <a:ext cx="8963025" cy="16773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cs typeface="Arial" panose="020B0604020202020204" pitchFamily="34" charset="0"/>
              </a:rPr>
              <a:t>Sprawdzić tożsamość wyborcy na podstawie dowodu </a:t>
            </a:r>
            <a:br>
              <a:rPr lang="pl-PL" dirty="0">
                <a:cs typeface="Arial" panose="020B0604020202020204" pitchFamily="34" charset="0"/>
              </a:rPr>
            </a:br>
            <a:r>
              <a:rPr lang="pl-PL" dirty="0">
                <a:cs typeface="Arial" panose="020B0604020202020204" pitchFamily="34" charset="0"/>
              </a:rPr>
              <a:t>osobistego lub każdego innego dokumentu z fotografią.</a:t>
            </a:r>
          </a:p>
          <a:p>
            <a:pPr>
              <a:defRPr/>
            </a:pPr>
            <a:endParaRPr lang="pl-PL" sz="500" dirty="0"/>
          </a:p>
          <a:p>
            <a:pPr>
              <a:defRPr/>
            </a:pPr>
            <a:r>
              <a:rPr lang="pl-PL" b="1" dirty="0"/>
              <a:t>             (np. paszport, prawo jazdy, legitymacja studencka) </a:t>
            </a:r>
          </a:p>
          <a:p>
            <a:pPr lvl="1">
              <a:defRPr/>
            </a:pPr>
            <a:r>
              <a:rPr lang="pl-PL" sz="800" dirty="0">
                <a:cs typeface="Arial" panose="020B0604020202020204" pitchFamily="34" charset="0"/>
              </a:rPr>
              <a:t> </a:t>
            </a:r>
            <a:endParaRPr lang="pl-PL" sz="100" dirty="0"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pl-PL" dirty="0"/>
              <a:t>Ustalić, czy wyborca jest ujęty w spisie wyborców - </a:t>
            </a:r>
            <a:r>
              <a:rPr lang="pl-PL" b="1" dirty="0"/>
              <a:t>część </a:t>
            </a:r>
            <a:r>
              <a:rPr lang="pl-PL" b="1" dirty="0" smtClean="0"/>
              <a:t>A (obywatele polscy) </a:t>
            </a:r>
            <a:r>
              <a:rPr lang="pl-PL" b="1" dirty="0"/>
              <a:t>albo część </a:t>
            </a:r>
            <a:r>
              <a:rPr lang="pl-PL" b="1" dirty="0" smtClean="0"/>
              <a:t>B (obywatele UE)</a:t>
            </a:r>
            <a:r>
              <a:rPr lang="pl-PL" dirty="0" smtClean="0"/>
              <a:t>.</a:t>
            </a:r>
            <a:endParaRPr lang="pl-PL" b="1" dirty="0"/>
          </a:p>
        </p:txBody>
      </p:sp>
      <p:pic>
        <p:nvPicPr>
          <p:cNvPr id="63492" name="Picture 2" descr="https://encrypted-tbn3.gstatic.com/images?q=tbn:ANd9GcTllP2rHHAmCLWvbGjAtnvnBj5AysqnGhTaI1DFooTG1jzEXmcH">
            <a:extLst>
              <a:ext uri="{FF2B5EF4-FFF2-40B4-BE49-F238E27FC236}">
                <a16:creationId xmlns:a16="http://schemas.microsoft.com/office/drawing/2014/main" xmlns="" id="{8E3BAB77-EF90-4BFE-86DF-128E3A120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51869"/>
            <a:ext cx="186459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Prostokąt 4">
            <a:extLst>
              <a:ext uri="{FF2B5EF4-FFF2-40B4-BE49-F238E27FC236}">
                <a16:creationId xmlns:a16="http://schemas.microsoft.com/office/drawing/2014/main" xmlns="" id="{F637DFF3-5349-4A70-9991-C86730A98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2708275"/>
            <a:ext cx="4392612" cy="3698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Komisje wyborcze </a:t>
            </a:r>
            <a:r>
              <a:rPr lang="pl-PL" altLang="pl-PL" sz="1800" dirty="0">
                <a:latin typeface="Arial" panose="020B0604020202020204" pitchFamily="34" charset="0"/>
              </a:rPr>
              <a:t>sprawdzają ponadto, </a:t>
            </a:r>
          </a:p>
        </p:txBody>
      </p:sp>
      <p:pic>
        <p:nvPicPr>
          <p:cNvPr id="63494" name="Picture 11">
            <a:extLst>
              <a:ext uri="{FF2B5EF4-FFF2-40B4-BE49-F238E27FC236}">
                <a16:creationId xmlns:a16="http://schemas.microsoft.com/office/drawing/2014/main" xmlns="" id="{56893840-60E3-486E-81E9-65CD849C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1975"/>
            <a:ext cx="9096375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irc_mi" descr="http://www.agatowska.pl/grafika/parafka.gif">
            <a:extLst>
              <a:ext uri="{FF2B5EF4-FFF2-40B4-BE49-F238E27FC236}">
                <a16:creationId xmlns:a16="http://schemas.microsoft.com/office/drawing/2014/main" xmlns="" id="{110FD78B-6DE2-4DED-B22C-7843AE54B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5541963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xmlns="" id="{AD9F3ACD-79DA-4E09-B925-3AA1038B8D1E}"/>
              </a:ext>
            </a:extLst>
          </p:cNvPr>
          <p:cNvCxnSpPr/>
          <p:nvPr/>
        </p:nvCxnSpPr>
        <p:spPr>
          <a:xfrm>
            <a:off x="7667625" y="3394075"/>
            <a:ext cx="0" cy="1511300"/>
          </a:xfrm>
          <a:prstGeom prst="straightConnector1">
            <a:avLst/>
          </a:prstGeom>
          <a:ln w="57150">
            <a:solidFill>
              <a:srgbClr val="9D03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62D9B522-9FDF-42E8-BB79-B47B907F9056}"/>
              </a:ext>
            </a:extLst>
          </p:cNvPr>
          <p:cNvSpPr/>
          <p:nvPr/>
        </p:nvSpPr>
        <p:spPr>
          <a:xfrm>
            <a:off x="7999413" y="3209925"/>
            <a:ext cx="544512" cy="368300"/>
          </a:xfrm>
          <a:prstGeom prst="rect">
            <a:avLst/>
          </a:prstGeom>
          <a:solidFill>
            <a:srgbClr val="9D032A"/>
          </a:solidFill>
          <a:ln>
            <a:solidFill>
              <a:srgbClr val="9D032A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czy</a:t>
            </a:r>
            <a:r>
              <a:rPr lang="pl-PL" dirty="0">
                <a:solidFill>
                  <a:schemeClr val="bg1"/>
                </a:solidFill>
                <a:latin typeface="+mj-lt"/>
              </a:rPr>
              <a:t> </a:t>
            </a:r>
            <a:endParaRPr lang="pl-PL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D688EF27-DEC8-42D6-BC44-A6F95A6C59F2}"/>
              </a:ext>
            </a:extLst>
          </p:cNvPr>
          <p:cNvSpPr/>
          <p:nvPr/>
        </p:nvSpPr>
        <p:spPr>
          <a:xfrm>
            <a:off x="107950" y="4973638"/>
            <a:ext cx="8856663" cy="727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3499" name="pole tekstowe 1">
            <a:extLst>
              <a:ext uri="{FF2B5EF4-FFF2-40B4-BE49-F238E27FC236}">
                <a16:creationId xmlns:a16="http://schemas.microsoft.com/office/drawing/2014/main" xmlns="" id="{BD549749-4BED-49F4-8E5E-CB1D686E6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5035550"/>
            <a:ext cx="8394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000" b="1">
                <a:solidFill>
                  <a:srgbClr val="9D032A"/>
                </a:solidFill>
                <a:latin typeface="Arial" panose="020B0604020202020204" pitchFamily="34" charset="0"/>
              </a:rPr>
              <a:t>Jeśli wyborca poinformuje komisję, że nie otrzymał pakietu wyborczego, przewodniczący komisji lub jego zastępca telefonicznie potwierdza w dziale ewidencji ludności urzędu gminy, czy urząd posiada informację o niedoręczeniu temu wyborcy pakietu.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000" b="1">
                <a:solidFill>
                  <a:srgbClr val="9D032A"/>
                </a:solidFill>
                <a:latin typeface="Arial" panose="020B0604020202020204" pitchFamily="34" charset="0"/>
              </a:rPr>
              <a:t>W przypadku potwierdzenia przez urząd niedoręczenia pakietu należy postąpić jak poniżej: </a:t>
            </a:r>
          </a:p>
        </p:txBody>
      </p:sp>
      <p:sp>
        <p:nvSpPr>
          <p:cNvPr id="63500" name="pole tekstowe 4">
            <a:extLst>
              <a:ext uri="{FF2B5EF4-FFF2-40B4-BE49-F238E27FC236}">
                <a16:creationId xmlns:a16="http://schemas.microsoft.com/office/drawing/2014/main" xmlns="" id="{4EBF517B-0386-4CBF-BC73-54AA0711D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3209925"/>
            <a:ext cx="1116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Arial" panose="020B0604020202020204" pitchFamily="34" charset="0"/>
              </a:rPr>
              <a:t>odmówić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Arial" panose="020B0604020202020204" pitchFamily="34" charset="0"/>
              </a:rPr>
              <a:t>wydania kart</a:t>
            </a:r>
          </a:p>
        </p:txBody>
      </p:sp>
      <p:sp>
        <p:nvSpPr>
          <p:cNvPr id="63501" name="pole tekstowe 12">
            <a:extLst>
              <a:ext uri="{FF2B5EF4-FFF2-40B4-BE49-F238E27FC236}">
                <a16:creationId xmlns:a16="http://schemas.microsoft.com/office/drawing/2014/main" xmlns="" id="{E45894E3-71F6-4BF1-97FD-54059AA3B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863" y="6248400"/>
            <a:ext cx="1062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200" b="1">
                <a:solidFill>
                  <a:srgbClr val="FF0000"/>
                </a:solidFill>
                <a:latin typeface="Arial" panose="020B0604020202020204" pitchFamily="34" charset="0"/>
              </a:rPr>
              <a:t>wydać karty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789F25BC-C64E-456B-A8AA-5D970EA605B1}"/>
              </a:ext>
            </a:extLst>
          </p:cNvPr>
          <p:cNvSpPr/>
          <p:nvPr/>
        </p:nvSpPr>
        <p:spPr>
          <a:xfrm>
            <a:off x="6534150" y="4560888"/>
            <a:ext cx="1047750" cy="388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42DD907E-2E42-4947-86BE-8238BB2E305C}"/>
              </a:ext>
            </a:extLst>
          </p:cNvPr>
          <p:cNvSpPr/>
          <p:nvPr/>
        </p:nvSpPr>
        <p:spPr>
          <a:xfrm>
            <a:off x="6548438" y="5724525"/>
            <a:ext cx="1047750" cy="388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xmlns="" id="{C3D3328E-ABCD-4B3C-84EC-F688894CCB12}"/>
              </a:ext>
            </a:extLst>
          </p:cNvPr>
          <p:cNvCxnSpPr/>
          <p:nvPr/>
        </p:nvCxnSpPr>
        <p:spPr>
          <a:xfrm flipV="1">
            <a:off x="7740650" y="6196013"/>
            <a:ext cx="0" cy="546100"/>
          </a:xfrm>
          <a:prstGeom prst="straightConnector1">
            <a:avLst/>
          </a:prstGeom>
          <a:ln w="57150">
            <a:solidFill>
              <a:srgbClr val="9D03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ole tekstowe 1">
            <a:extLst>
              <a:ext uri="{FF2B5EF4-FFF2-40B4-BE49-F238E27FC236}">
                <a16:creationId xmlns:a16="http://schemas.microsoft.com/office/drawing/2014/main" xmlns="" id="{6E8885FB-E3F8-475E-8676-036B4D33A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581025"/>
            <a:ext cx="704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9D032A"/>
                </a:solidFill>
                <a:latin typeface="Arial Black" panose="020B0A04020102020204" pitchFamily="34" charset="0"/>
              </a:rPr>
              <a:t>DOPISYWANIE DO SPISU OSÓB UPRAWNIONYCH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74B6C4BE-3873-4863-89BE-DCF30C3839B7}"/>
              </a:ext>
            </a:extLst>
          </p:cNvPr>
          <p:cNvSpPr txBox="1">
            <a:spLocks noChangeArrowheads="1"/>
          </p:cNvSpPr>
          <p:nvPr/>
        </p:nvSpPr>
        <p:spPr>
          <a:xfrm>
            <a:off x="23813" y="908050"/>
            <a:ext cx="8940675" cy="55452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pl-PL" sz="2000" b="1" u="sng" dirty="0"/>
              <a:t>osobę pominiętą w spisie – w części A lub B </a:t>
            </a:r>
            <a:br>
              <a:rPr lang="pl-PL" sz="2000" b="1" u="sng" dirty="0"/>
            </a:br>
            <a:r>
              <a:rPr lang="pl-PL" sz="2000" dirty="0"/>
              <a:t>- jeżeli udokumentuje, iż stale zamieszkuje na terenie obwodu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pl-PL" sz="2000" i="1" dirty="0">
                <a:solidFill>
                  <a:srgbClr val="3333FF"/>
                </a:solidFill>
              </a:rPr>
              <a:t>      </a:t>
            </a:r>
            <a:r>
              <a:rPr lang="pl-PL" sz="2000" b="1" i="1" dirty="0">
                <a:solidFill>
                  <a:srgbClr val="3333FF"/>
                </a:solidFill>
              </a:rPr>
              <a:t>(a ewidencja ludności </a:t>
            </a:r>
            <a:r>
              <a:rPr lang="pl-PL" sz="2000" b="1" i="1" dirty="0" smtClean="0">
                <a:solidFill>
                  <a:srgbClr val="3333FF"/>
                </a:solidFill>
              </a:rPr>
              <a:t>potwierdzi, że doszło do omyłkowego pominięcia w spisie, </a:t>
            </a:r>
            <a:r>
              <a:rPr lang="pl-PL" sz="2000" b="1" i="1" dirty="0">
                <a:solidFill>
                  <a:srgbClr val="3333FF"/>
                </a:solidFill>
              </a:rPr>
              <a:t>sporządzić notatkę, dołączyć do spisu);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Dodatkowy formularz spisu wyborców, na którym komisja dopisuje wyborców w dniu głosowania, powinien zawierać oznaczenie </a:t>
            </a:r>
            <a:r>
              <a:rPr lang="pl-PL" altLang="pl-PL" sz="2000" b="1" dirty="0">
                <a:solidFill>
                  <a:srgbClr val="9D0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„Dodatkowy formularz spisu wyborców”</a:t>
            </a:r>
            <a:r>
              <a:rPr lang="pl-PL" altLang="pl-P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Członek komisji dopisujący na tym formularzu wyborcę w dniu głosowania każdorazowo, obok imienia i nazwiska osoby dopisanej, umieszcza swoją parafę. Po zakończeniu głosowania dodatkowy formularz spisu wyborców powinien zostać opatrzony pieczęcią komisji oraz podpisany przez przewodniczącego komisji lub jego zastępcę. </a:t>
            </a:r>
            <a:endParaRPr lang="pl-PL" altLang="pl-PL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Komisja nie jest uprawniona do dokonywania jakichkolwiek innych zmian w spisie wyborców. </a:t>
            </a:r>
            <a:endParaRPr lang="pl-PL" alt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pl-PL" sz="2000" b="1" i="1" dirty="0">
              <a:solidFill>
                <a:srgbClr val="3333FF"/>
              </a:solidFill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pl-PL" sz="600" b="1" i="1" dirty="0">
              <a:solidFill>
                <a:srgbClr val="3333FF"/>
              </a:solidFill>
            </a:endParaRPr>
          </a:p>
        </p:txBody>
      </p:sp>
      <p:pic>
        <p:nvPicPr>
          <p:cNvPr id="64516" name="Picture 7" descr="C:\Documents and Settings\ols-info2\Pulpit\Szkolenie OKW_prezentacja\obrazy\1194993859534275110calligraphy.svg.med.png">
            <a:extLst>
              <a:ext uri="{FF2B5EF4-FFF2-40B4-BE49-F238E27FC236}">
                <a16:creationId xmlns:a16="http://schemas.microsoft.com/office/drawing/2014/main" xmlns="" id="{BE42284E-1A47-474B-9B03-53D79BDB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1"/>
          <a:stretch>
            <a:fillRect/>
          </a:stretch>
        </p:blipFill>
        <p:spPr bwMode="auto">
          <a:xfrm>
            <a:off x="6977063" y="503238"/>
            <a:ext cx="1397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rostokąt 2">
            <a:extLst>
              <a:ext uri="{FF2B5EF4-FFF2-40B4-BE49-F238E27FC236}">
                <a16:creationId xmlns:a16="http://schemas.microsoft.com/office/drawing/2014/main" xmlns="" id="{A583D9FE-DFEC-420A-8540-F0F655F80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12863"/>
            <a:ext cx="8351837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dirty="0">
                <a:latin typeface="Arial" panose="020B0604020202020204" pitchFamily="34" charset="0"/>
              </a:rPr>
              <a:t>Ponadto komisja zwraca uwagę, by wyborca potwierdził własnoręcznym podpisem, w przeznaczonej na to rubryce spisu wyborców, fakt otrzymania karty do głosowania.</a:t>
            </a:r>
            <a:r>
              <a:rPr lang="pl-PL" altLang="pl-PL" sz="1900" b="1" dirty="0">
                <a:latin typeface="Arial" panose="020B0604020202020204" pitchFamily="34" charset="0"/>
              </a:rPr>
              <a:t> </a:t>
            </a:r>
            <a:r>
              <a:rPr lang="pl-PL" altLang="pl-PL" sz="1900" b="1" dirty="0">
                <a:solidFill>
                  <a:srgbClr val="90181B"/>
                </a:solidFill>
                <a:latin typeface="Arial" panose="020B0604020202020204" pitchFamily="34" charset="0"/>
              </a:rPr>
              <a:t>Jeżeli wyborca nie potwierdzi własnoręcznym podpisem odbioru </a:t>
            </a:r>
            <a:r>
              <a:rPr lang="pl-PL" altLang="pl-PL" sz="1900" b="1" dirty="0" smtClean="0">
                <a:solidFill>
                  <a:srgbClr val="90181B"/>
                </a:solidFill>
                <a:latin typeface="Arial" panose="020B0604020202020204" pitchFamily="34" charset="0"/>
              </a:rPr>
              <a:t>karty </a:t>
            </a:r>
            <a:r>
              <a:rPr lang="pl-PL" altLang="pl-PL" sz="1900" b="1" dirty="0">
                <a:solidFill>
                  <a:srgbClr val="90181B"/>
                </a:solidFill>
                <a:latin typeface="Arial" panose="020B0604020202020204" pitchFamily="34" charset="0"/>
              </a:rPr>
              <a:t>do głosowania, komisja odmawia </a:t>
            </a:r>
            <a:r>
              <a:rPr lang="pl-PL" altLang="pl-PL" sz="1900" b="1" dirty="0" smtClean="0">
                <a:solidFill>
                  <a:srgbClr val="90181B"/>
                </a:solidFill>
                <a:latin typeface="Arial" panose="020B0604020202020204" pitchFamily="34" charset="0"/>
              </a:rPr>
              <a:t>jej </a:t>
            </a:r>
            <a:r>
              <a:rPr lang="pl-PL" altLang="pl-PL" sz="1900" b="1" dirty="0">
                <a:solidFill>
                  <a:srgbClr val="90181B"/>
                </a:solidFill>
                <a:latin typeface="Arial" panose="020B0604020202020204" pitchFamily="34" charset="0"/>
              </a:rPr>
              <a:t>wydania. </a:t>
            </a:r>
            <a:endParaRPr lang="pl-PL" altLang="pl-PL" sz="1900" dirty="0">
              <a:solidFill>
                <a:srgbClr val="90181B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>
                <a:latin typeface="Arial" panose="020B0604020202020204" pitchFamily="34" charset="0"/>
              </a:rPr>
              <a:t>Jedynie w przypadku gdy wyborca okaże komisji dokument potwierdzający, że jest osobą niepełnosprawną o znacznym lub umiarkowanym stopniu niepełnosprawności w rozumieniu ustawy z dnia 27 sierpnia 1997 r. o rehabilitacji zawodowej i społecznej oraz zatrudnianiu osób niepełnosprawnych (Dz. U. z </a:t>
            </a:r>
            <a:r>
              <a:rPr lang="pl-PL" altLang="pl-PL" sz="1900" b="1" dirty="0" smtClean="0">
                <a:latin typeface="Arial" panose="020B0604020202020204" pitchFamily="34" charset="0"/>
              </a:rPr>
              <a:t>2021 </a:t>
            </a:r>
            <a:r>
              <a:rPr lang="pl-PL" altLang="pl-PL" sz="1900" b="1" dirty="0">
                <a:latin typeface="Arial" panose="020B0604020202020204" pitchFamily="34" charset="0"/>
              </a:rPr>
              <a:t>r. poz. </a:t>
            </a:r>
            <a:r>
              <a:rPr lang="pl-PL" altLang="pl-PL" sz="1900" b="1" dirty="0" smtClean="0">
                <a:latin typeface="Arial" panose="020B0604020202020204" pitchFamily="34" charset="0"/>
              </a:rPr>
              <a:t>573) </a:t>
            </a:r>
            <a:br>
              <a:rPr lang="pl-PL" altLang="pl-PL" sz="1900" b="1" dirty="0" smtClean="0">
                <a:latin typeface="Arial" panose="020B0604020202020204" pitchFamily="34" charset="0"/>
              </a:rPr>
            </a:br>
            <a:r>
              <a:rPr lang="pl-PL" altLang="pl-PL" sz="1900" b="1" dirty="0" smtClean="0">
                <a:latin typeface="Arial" panose="020B0604020202020204" pitchFamily="34" charset="0"/>
              </a:rPr>
              <a:t>i </a:t>
            </a:r>
            <a:r>
              <a:rPr lang="pl-PL" altLang="pl-PL" sz="1900" b="1" dirty="0">
                <a:latin typeface="Arial" panose="020B0604020202020204" pitchFamily="34" charset="0"/>
              </a:rPr>
              <a:t>nie może w związku z tym potwierdzić otrzymania kart do głosowania członek komisji wydający karty do </a:t>
            </a:r>
            <a:r>
              <a:rPr lang="pl-PL" altLang="pl-PL" sz="1900" b="1" dirty="0" smtClean="0">
                <a:latin typeface="Arial" panose="020B0604020202020204" pitchFamily="34" charset="0"/>
              </a:rPr>
              <a:t>głosowania wraz</a:t>
            </a:r>
            <a:r>
              <a:rPr lang="pl-PL" altLang="pl-PL" sz="1900" b="1" dirty="0">
                <a:latin typeface="Arial" panose="020B0604020202020204" pitchFamily="34" charset="0"/>
              </a:rPr>
              <a:t> </a:t>
            </a:r>
            <a:r>
              <a:rPr lang="pl-PL" altLang="pl-PL" sz="1900" b="1" dirty="0" smtClean="0">
                <a:latin typeface="Arial" panose="020B0604020202020204" pitchFamily="34" charset="0"/>
              </a:rPr>
              <a:t>z przewodniczącym </a:t>
            </a:r>
            <a:r>
              <a:rPr lang="pl-PL" altLang="pl-PL" sz="1900" b="1" dirty="0">
                <a:latin typeface="Arial" panose="020B0604020202020204" pitchFamily="34" charset="0"/>
              </a:rPr>
              <a:t>lub zastępcą przewodniczącego stwierdza fakt wydania </a:t>
            </a:r>
            <a:r>
              <a:rPr lang="pl-PL" altLang="pl-PL" sz="1900" b="1" dirty="0" smtClean="0">
                <a:latin typeface="Arial" panose="020B0604020202020204" pitchFamily="34" charset="0"/>
              </a:rPr>
              <a:t>karty </a:t>
            </a:r>
            <a:r>
              <a:rPr lang="pl-PL" altLang="pl-PL" sz="1900" b="1" dirty="0">
                <a:latin typeface="Arial" panose="020B0604020202020204" pitchFamily="34" charset="0"/>
              </a:rPr>
              <a:t>oraz przyczynę braku podpisu osoby otrzymującej </a:t>
            </a:r>
            <a:r>
              <a:rPr lang="pl-PL" altLang="pl-PL" sz="1900" b="1" dirty="0" smtClean="0">
                <a:latin typeface="Arial" panose="020B0604020202020204" pitchFamily="34" charset="0"/>
              </a:rPr>
              <a:t>kartę.</a:t>
            </a:r>
            <a:endParaRPr lang="pl-PL" altLang="pl-PL" sz="1900" b="1" dirty="0">
              <a:latin typeface="Arial" panose="020B0604020202020204" pitchFamily="34" charset="0"/>
            </a:endParaRPr>
          </a:p>
        </p:txBody>
      </p:sp>
      <p:sp>
        <p:nvSpPr>
          <p:cNvPr id="67587" name="pole tekstowe 1">
            <a:extLst>
              <a:ext uri="{FF2B5EF4-FFF2-40B4-BE49-F238E27FC236}">
                <a16:creationId xmlns:a16="http://schemas.microsoft.com/office/drawing/2014/main" xmlns="" id="{DA4002C2-7CD4-4E58-840D-B555D9F04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842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WYBORCY UJĘCI W SPISIE WYBORCÓW </a:t>
            </a:r>
            <a:endParaRPr lang="pl-PL" altLang="pl-PL" sz="2000">
              <a:solidFill>
                <a:srgbClr val="9D032A"/>
              </a:solidFill>
              <a:latin typeface="Arial Black" panose="020B0A04020102020204" pitchFamily="34" charset="0"/>
            </a:endParaRPr>
          </a:p>
        </p:txBody>
      </p:sp>
      <p:sp>
        <p:nvSpPr>
          <p:cNvPr id="67588" name="Prostokąt 2">
            <a:extLst>
              <a:ext uri="{FF2B5EF4-FFF2-40B4-BE49-F238E27FC236}">
                <a16:creationId xmlns:a16="http://schemas.microsoft.com/office/drawing/2014/main" xmlns="" id="{65B8CA15-0D3D-44C9-8D32-3384A2B98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5591175"/>
            <a:ext cx="8388350" cy="6461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Czynności te wykonuje przewodniczący komisji lub zastępca przewodniczącego w obecności innego członka komisji.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ole tekstowe 1">
            <a:extLst>
              <a:ext uri="{FF2B5EF4-FFF2-40B4-BE49-F238E27FC236}">
                <a16:creationId xmlns:a16="http://schemas.microsoft.com/office/drawing/2014/main" xmlns="" id="{12678AA6-E498-4929-B0A1-19FEA9E9F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88950"/>
            <a:ext cx="842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WYDAWANIE KART DO GŁOSOWANIA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             </a:t>
            </a:r>
            <a:r>
              <a:rPr lang="pl-PL" altLang="pl-PL" sz="1800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(ochrona danych osobowych)</a:t>
            </a:r>
          </a:p>
        </p:txBody>
      </p:sp>
      <p:sp>
        <p:nvSpPr>
          <p:cNvPr id="69635" name="Rectangle 1">
            <a:extLst>
              <a:ext uri="{FF2B5EF4-FFF2-40B4-BE49-F238E27FC236}">
                <a16:creationId xmlns:a16="http://schemas.microsoft.com/office/drawing/2014/main" xmlns="" id="{17159E66-9A10-4B76-A632-940F67A4D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463" y="1371600"/>
            <a:ext cx="8963026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Franklin Gothic Demi" panose="020B0604020202020204" pitchFamily="34" charset="0"/>
                <a:cs typeface="Times New Roman" panose="02020603050405020304" pitchFamily="18" charset="0"/>
              </a:rPr>
              <a:t>Należy zwrócić uwagę na konieczność zapewnienia ochrony danych osobowych wyborców w spisie, w tym przed ujawnieniem danych osobowych innych osób </a:t>
            </a:r>
            <a:br>
              <a:rPr lang="pl-PL" altLang="pl-PL" sz="1800" dirty="0">
                <a:latin typeface="Franklin Gothic Demi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1800" dirty="0">
                <a:latin typeface="Franklin Gothic Demi" panose="020B0604020202020204" pitchFamily="34" charset="0"/>
                <a:cs typeface="Times New Roman" panose="02020603050405020304" pitchFamily="18" charset="0"/>
              </a:rPr>
              <a:t>przy potwierdzaniu przez wyborców odbioru karty do głosowania.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9D032A"/>
                </a:solidFill>
                <a:latin typeface="Franklin Gothic Demi" panose="020B0604020202020204" pitchFamily="34" charset="0"/>
              </a:rPr>
              <a:t>W tym celu komisja stosuje osłony na spis zabezpieczające dane osobowe innych osób ujętych w spisie, które powinny być przekazane przez urząd gminy.</a:t>
            </a:r>
            <a:endParaRPr lang="pl-PL" altLang="pl-PL" sz="1800" b="1" dirty="0">
              <a:solidFill>
                <a:srgbClr val="9D032A"/>
              </a:solidFill>
              <a:latin typeface="Franklin Gothic Demi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5D390A9-8754-484D-A618-43CAB3F5C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2943225"/>
            <a:ext cx="8964612" cy="1200150"/>
          </a:xfrm>
          <a:prstGeom prst="rect">
            <a:avLst/>
          </a:prstGeom>
          <a:solidFill>
            <a:srgbClr val="9D032A"/>
          </a:solidFill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pl-PL" dirty="0">
                <a:solidFill>
                  <a:schemeClr val="bg1"/>
                </a:solidFill>
                <a:latin typeface="+mj-lt"/>
              </a:rPr>
              <a:t>W przypadku gdy komisja zauważy, że osoba podpisała się w linii przy nazwisku innego wyborcy, wskazuje tej osobie właściwe miejsce w spisie do złożenia podpisu, a podpis złożony </a:t>
            </a:r>
            <a:br>
              <a:rPr lang="pl-PL" dirty="0">
                <a:solidFill>
                  <a:schemeClr val="bg1"/>
                </a:solidFill>
                <a:latin typeface="+mj-lt"/>
              </a:rPr>
            </a:br>
            <a:r>
              <a:rPr lang="pl-PL" dirty="0">
                <a:solidFill>
                  <a:schemeClr val="bg1"/>
                </a:solidFill>
                <a:latin typeface="+mj-lt"/>
              </a:rPr>
              <a:t>w niewłaściwym miejscu skreśla. Skreślenie opatruje się adnotacją </a:t>
            </a:r>
            <a:r>
              <a:rPr lang="pl-PL" b="1" dirty="0">
                <a:solidFill>
                  <a:schemeClr val="bg1"/>
                </a:solidFill>
                <a:latin typeface="+mj-lt"/>
              </a:rPr>
              <a:t>„podpis </a:t>
            </a:r>
            <a:br>
              <a:rPr lang="pl-PL" b="1" dirty="0">
                <a:solidFill>
                  <a:schemeClr val="bg1"/>
                </a:solidFill>
                <a:latin typeface="+mj-lt"/>
              </a:rPr>
            </a:br>
            <a:r>
              <a:rPr lang="pl-PL" b="1" dirty="0">
                <a:solidFill>
                  <a:schemeClr val="bg1"/>
                </a:solidFill>
                <a:latin typeface="+mj-lt"/>
              </a:rPr>
              <a:t>w nieprawidłowym miejscu” </a:t>
            </a:r>
            <a:r>
              <a:rPr lang="pl-PL" dirty="0">
                <a:solidFill>
                  <a:schemeClr val="bg1"/>
                </a:solidFill>
                <a:latin typeface="+mj-lt"/>
              </a:rPr>
              <a:t>i parafą przewodniczącego komisji lub jego zastępcy.</a:t>
            </a:r>
            <a:endParaRPr lang="pl-PL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9637" name="Obraz 6" descr="REFERNDUM 2015 - Spis_Podpis pomyłka.jpg">
            <a:extLst>
              <a:ext uri="{FF2B5EF4-FFF2-40B4-BE49-F238E27FC236}">
                <a16:creationId xmlns:a16="http://schemas.microsoft.com/office/drawing/2014/main" xmlns="" id="{3F39394F-225B-4E59-A1F2-57C6DD880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149725"/>
            <a:ext cx="888841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FA98A2F8-146C-45ED-A43C-E3F05A70B077}"/>
              </a:ext>
            </a:extLst>
          </p:cNvPr>
          <p:cNvSpPr txBox="1"/>
          <p:nvPr/>
        </p:nvSpPr>
        <p:spPr>
          <a:xfrm>
            <a:off x="6486525" y="4400550"/>
            <a:ext cx="1768475" cy="2778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l-PL" sz="1200" b="1" dirty="0">
                <a:solidFill>
                  <a:srgbClr val="9D032A"/>
                </a:solidFill>
              </a:rPr>
              <a:t>innego wyborcy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5327DDBE-5078-47AD-90CA-EF49DD555777}"/>
              </a:ext>
            </a:extLst>
          </p:cNvPr>
          <p:cNvSpPr txBox="1">
            <a:spLocks/>
          </p:cNvSpPr>
          <p:nvPr/>
        </p:nvSpPr>
        <p:spPr>
          <a:xfrm>
            <a:off x="755650" y="2205038"/>
            <a:ext cx="7561263" cy="26638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pl-PL" sz="2000" dirty="0"/>
          </a:p>
          <a:p>
            <a:pPr algn="just">
              <a:defRPr/>
            </a:pPr>
            <a:r>
              <a:rPr lang="pl-PL" sz="2000" b="1" dirty="0"/>
              <a:t>Niewykonywanie lub niewłaściwe wykonywanie powyższego obowiązku skutkować może odpowiedzialnością za naruszenie przepisów dotyczących ochrony danych osobowych.</a:t>
            </a:r>
            <a:endParaRPr lang="pl-PL" sz="2400" b="1" dirty="0">
              <a:latin typeface="+mj-lt"/>
            </a:endParaRPr>
          </a:p>
        </p:txBody>
      </p:sp>
      <p:pic>
        <p:nvPicPr>
          <p:cNvPr id="70659" name="Obraz 1">
            <a:extLst>
              <a:ext uri="{FF2B5EF4-FFF2-40B4-BE49-F238E27FC236}">
                <a16:creationId xmlns:a16="http://schemas.microsoft.com/office/drawing/2014/main" xmlns="" id="{65A09909-8714-41E8-B0C0-55EB79E63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05263"/>
            <a:ext cx="23050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pole tekstowe 1">
            <a:extLst>
              <a:ext uri="{FF2B5EF4-FFF2-40B4-BE49-F238E27FC236}">
                <a16:creationId xmlns:a16="http://schemas.microsoft.com/office/drawing/2014/main" xmlns="" id="{C2FF21B9-FF29-4763-9A87-A2BB557E5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88950"/>
            <a:ext cx="842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WYDAWANIE KART DO GŁOSOWANIA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             </a:t>
            </a:r>
            <a:r>
              <a:rPr lang="pl-PL" altLang="pl-PL" sz="1800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(ochrona danych osobowych)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ole tekstowe 1">
            <a:extLst>
              <a:ext uri="{FF2B5EF4-FFF2-40B4-BE49-F238E27FC236}">
                <a16:creationId xmlns:a16="http://schemas.microsoft.com/office/drawing/2014/main" xmlns="" id="{A5346F6F-FB6E-4426-8E35-9EAB881C0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842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WYDAWANIE KART DO GŁOSOWANIA </a:t>
            </a:r>
            <a:endParaRPr lang="pl-PL" altLang="pl-PL" sz="2000">
              <a:solidFill>
                <a:srgbClr val="9D032A"/>
              </a:solidFill>
              <a:latin typeface="Arial Black" panose="020B0A04020102020204" pitchFamily="34" charset="0"/>
            </a:endParaRPr>
          </a:p>
        </p:txBody>
      </p:sp>
      <p:pic>
        <p:nvPicPr>
          <p:cNvPr id="71683" name="Picture 15" descr="C:\Documents and Settings\ols-info2\Pulpit\Szkolenie OKW_prezentacja\obrazy\11954448041949983974johnny_automatic_hand_holding_paper.svg.med.png">
            <a:extLst>
              <a:ext uri="{FF2B5EF4-FFF2-40B4-BE49-F238E27FC236}">
                <a16:creationId xmlns:a16="http://schemas.microsoft.com/office/drawing/2014/main" xmlns="" id="{B042551A-E6AD-4CD8-83FB-49276A31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98946">
            <a:off x="6964363" y="3927475"/>
            <a:ext cx="1397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xmlns="" id="{18F538F2-03F7-4D63-80D8-670D865335FD}"/>
              </a:ext>
            </a:extLst>
          </p:cNvPr>
          <p:cNvSpPr txBox="1">
            <a:spLocks/>
          </p:cNvSpPr>
          <p:nvPr/>
        </p:nvSpPr>
        <p:spPr>
          <a:xfrm>
            <a:off x="301625" y="4437063"/>
            <a:ext cx="9144000" cy="58054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endParaRPr lang="pl-PL" sz="2000" dirty="0"/>
          </a:p>
          <a:p>
            <a:pPr>
              <a:defRPr/>
            </a:pPr>
            <a:r>
              <a:rPr lang="pl-PL" sz="2000" b="1" dirty="0"/>
              <a:t>Komisja odmawia ponownego wydania karty </a:t>
            </a:r>
            <a:br>
              <a:rPr lang="pl-PL" sz="2000" b="1" dirty="0"/>
            </a:br>
            <a:r>
              <a:rPr lang="pl-PL" sz="2000" b="1" dirty="0"/>
              <a:t>do głosowania niezależnie od przyczyn </a:t>
            </a:r>
            <a:br>
              <a:rPr lang="pl-PL" sz="2000" b="1" dirty="0"/>
            </a:br>
            <a:r>
              <a:rPr lang="pl-PL" sz="2000" b="1" dirty="0"/>
              <a:t>tego żądania (np. z powodu pomyłkowego wypełnienia karty,</a:t>
            </a:r>
            <a:br>
              <a:rPr lang="pl-PL" sz="2000" b="1" dirty="0"/>
            </a:br>
            <a:r>
              <a:rPr lang="pl-PL" sz="2000" b="1" dirty="0"/>
              <a:t>zniszczenia jej itp.)</a:t>
            </a:r>
            <a:r>
              <a:rPr lang="pl-PL" sz="2000" dirty="0"/>
              <a:t>.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>
              <a:latin typeface="+mj-lt"/>
            </a:endParaRPr>
          </a:p>
        </p:txBody>
      </p:sp>
      <p:sp>
        <p:nvSpPr>
          <p:cNvPr id="71685" name="Prostokąt 5">
            <a:extLst>
              <a:ext uri="{FF2B5EF4-FFF2-40B4-BE49-F238E27FC236}">
                <a16:creationId xmlns:a16="http://schemas.microsoft.com/office/drawing/2014/main" xmlns="" id="{7C759ED0-7F41-48D2-BF43-0192BDFD1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16113"/>
            <a:ext cx="777716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latin typeface="Arial" panose="020B0604020202020204" pitchFamily="34" charset="0"/>
              </a:rPr>
              <a:t>Na wniosek wyborcy komisja jest obowiązana wyjaśnić mu sposób głosowania w wyborach oraz warunki ważności głosu, zgodnie z informacjami umieszczonymi na karcie do głosowania.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    Wyjaśnienie to nie może zawierać elementów agitacyjnych.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C4E4DC96-AF36-49BD-8127-EA92F71B9F1B}"/>
              </a:ext>
            </a:extLst>
          </p:cNvPr>
          <p:cNvSpPr/>
          <p:nvPr/>
        </p:nvSpPr>
        <p:spPr>
          <a:xfrm>
            <a:off x="179388" y="1536700"/>
            <a:ext cx="84963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l-PL" sz="2000" dirty="0"/>
              <a:t>Na prośbę wyborcy niepełnosprawnego, komisja jest obowiązana do przekazania ustnie treści obwieszczeń wyborczych </a:t>
            </a:r>
            <a:r>
              <a:rPr lang="pl-PL" sz="2000" b="1" u="sng" dirty="0"/>
              <a:t>w zakresie:</a:t>
            </a:r>
          </a:p>
          <a:p>
            <a:pPr algn="just">
              <a:defRPr/>
            </a:pPr>
            <a:endParaRPr lang="pl-PL" sz="2000" dirty="0"/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informacji o komitetach wyborczych biorących udział w wyborach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l-PL" sz="2000" dirty="0"/>
              <a:t>zarejestrowanych kandydatach i listach kandydatów. </a:t>
            </a:r>
          </a:p>
          <a:p>
            <a:pPr algn="just">
              <a:defRPr/>
            </a:pPr>
            <a:endParaRPr lang="pl-PL" dirty="0"/>
          </a:p>
          <a:p>
            <a:pPr algn="just">
              <a:defRPr/>
            </a:pPr>
            <a:r>
              <a:rPr lang="pl-PL" dirty="0"/>
              <a:t>Przekaz dotyczący kandydatów i list kandydatów powinien się ograniczać </a:t>
            </a:r>
            <a:br>
              <a:rPr lang="pl-PL" dirty="0"/>
            </a:br>
            <a:r>
              <a:rPr lang="pl-PL" dirty="0"/>
              <a:t>do poinformowania wyborcy o liczbie zarejestrowanych list kandydatów w danym okręgu, ich numerach, a także imionach i nazwiskach kandydatów na konkretnej wskazanej przez wyborcę liście kandydatów. </a:t>
            </a:r>
          </a:p>
        </p:txBody>
      </p:sp>
      <p:sp>
        <p:nvSpPr>
          <p:cNvPr id="72707" name="Prostokąt 2">
            <a:extLst>
              <a:ext uri="{FF2B5EF4-FFF2-40B4-BE49-F238E27FC236}">
                <a16:creationId xmlns:a16="http://schemas.microsoft.com/office/drawing/2014/main" xmlns="" id="{FF318276-C39D-4DF2-84D8-AC2504433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5373216"/>
            <a:ext cx="8388350" cy="64611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Czynności te wykonuje przewodniczący komisji lub zastępca przewodniczącego w obecności innego członka komisji.</a:t>
            </a:r>
          </a:p>
        </p:txBody>
      </p:sp>
      <p:sp>
        <p:nvSpPr>
          <p:cNvPr id="72708" name="pole tekstowe 3">
            <a:extLst>
              <a:ext uri="{FF2B5EF4-FFF2-40B4-BE49-F238E27FC236}">
                <a16:creationId xmlns:a16="http://schemas.microsoft.com/office/drawing/2014/main" xmlns="" id="{3F7668C6-88A8-40A8-82A8-FC7E8DA47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842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OBOWIĄZKI INFORMACYJNE KOMISJI </a:t>
            </a:r>
            <a:endParaRPr lang="pl-PL" altLang="pl-PL" sz="2000">
              <a:solidFill>
                <a:srgbClr val="9D032A"/>
              </a:solidFill>
              <a:latin typeface="Arial Black" panose="020B0A04020102020204" pitchFamily="34" charset="0"/>
            </a:endParaRPr>
          </a:p>
        </p:txBody>
      </p:sp>
      <p:pic>
        <p:nvPicPr>
          <p:cNvPr id="72709" name="Obraz 7" descr="1242796267486489866Handicapped_Accessible_sign.svg.med.png">
            <a:extLst>
              <a:ext uri="{FF2B5EF4-FFF2-40B4-BE49-F238E27FC236}">
                <a16:creationId xmlns:a16="http://schemas.microsoft.com/office/drawing/2014/main" xmlns="" id="{955256C8-7E79-41DD-8E4B-50A0989B6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0" y="2420938"/>
            <a:ext cx="7381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ole tekstowe 1">
            <a:extLst>
              <a:ext uri="{FF2B5EF4-FFF2-40B4-BE49-F238E27FC236}">
                <a16:creationId xmlns:a16="http://schemas.microsoft.com/office/drawing/2014/main" xmlns="" id="{0620E805-7597-42F5-964F-33ED2EC39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42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GŁOSOWANIE PRZEZ PEŁNOMOCNIKA </a:t>
            </a:r>
            <a:endParaRPr lang="pl-PL" altLang="pl-PL" sz="2000">
              <a:solidFill>
                <a:srgbClr val="9D032A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128AA50D-7684-46E2-AB23-6500BA8C0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981075"/>
            <a:ext cx="73437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1750" b="1" dirty="0">
                <a:latin typeface="+mj-lt"/>
                <a:cs typeface="Arial" panose="020B0604020202020204" pitchFamily="34" charset="0"/>
              </a:rPr>
              <a:t>1. Sprawdzić tożsamość pełnomocnika.</a:t>
            </a:r>
            <a:endParaRPr lang="pl-PL" sz="1750" b="1" u="sng" dirty="0">
              <a:solidFill>
                <a:srgbClr val="FF6600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1750" b="1" dirty="0">
                <a:latin typeface="+mj-lt"/>
                <a:cs typeface="Arial" panose="020B0604020202020204" pitchFamily="34" charset="0"/>
              </a:rPr>
              <a:t>2. Sprawdzić akt pełnomocnictwa.</a:t>
            </a:r>
          </a:p>
          <a:p>
            <a:pPr>
              <a:defRPr/>
            </a:pPr>
            <a:r>
              <a:rPr lang="pl-PL" sz="1750" b="1" dirty="0">
                <a:latin typeface="+mj-lt"/>
                <a:cs typeface="Arial" panose="020B0604020202020204" pitchFamily="34" charset="0"/>
              </a:rPr>
              <a:t>3. Sprawdzić, czy osoba, która udzieliła pełnomocnictwa</a:t>
            </a:r>
          </a:p>
          <a:p>
            <a:pPr>
              <a:defRPr/>
            </a:pPr>
            <a:r>
              <a:rPr lang="pl-PL" sz="1750" b="1" dirty="0">
                <a:latin typeface="+mj-lt"/>
                <a:cs typeface="Arial" panose="020B0604020202020204" pitchFamily="34" charset="0"/>
              </a:rPr>
              <a:t>     - jest ujęta w spisie;</a:t>
            </a:r>
          </a:p>
          <a:p>
            <a:pPr>
              <a:defRPr/>
            </a:pPr>
            <a:r>
              <a:rPr lang="pl-PL" sz="1750" b="1" dirty="0">
                <a:latin typeface="+mj-lt"/>
                <a:cs typeface="Arial" panose="020B0604020202020204" pitchFamily="34" charset="0"/>
              </a:rPr>
              <a:t>     - nie głosowała wcześniej osobiście;</a:t>
            </a:r>
          </a:p>
          <a:p>
            <a:pPr>
              <a:defRPr/>
            </a:pPr>
            <a:r>
              <a:rPr lang="pl-PL" sz="1750" b="1" dirty="0">
                <a:latin typeface="+mj-lt"/>
                <a:cs typeface="Arial" panose="020B0604020202020204" pitchFamily="34" charset="0"/>
              </a:rPr>
              <a:t>     - czy pełnomocnictwo nie wygasło z innej przyczyny;</a:t>
            </a:r>
          </a:p>
          <a:p>
            <a:pPr>
              <a:defRPr/>
            </a:pPr>
            <a:r>
              <a:rPr lang="pl-PL" sz="1750" b="1" dirty="0">
                <a:latin typeface="+mj-lt"/>
                <a:cs typeface="Arial" panose="020B0604020202020204" pitchFamily="34" charset="0"/>
              </a:rPr>
              <a:t>     - czy pełnomocnictwo nie zostało cofnięte.</a:t>
            </a:r>
          </a:p>
        </p:txBody>
      </p:sp>
      <p:pic>
        <p:nvPicPr>
          <p:cNvPr id="74756" name="Picture 2" descr="Znalezione obrazy dla zapytania g&amp;lstrok;osowanie przez pe&amp;lstrok;nomocnika">
            <a:extLst>
              <a:ext uri="{FF2B5EF4-FFF2-40B4-BE49-F238E27FC236}">
                <a16:creationId xmlns:a16="http://schemas.microsoft.com/office/drawing/2014/main" xmlns="" id="{ABACD218-1562-4CD4-9477-4FE9B351C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46225"/>
            <a:ext cx="25034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6D0C9454-F78E-4D84-B926-599D1047B586}"/>
              </a:ext>
            </a:extLst>
          </p:cNvPr>
          <p:cNvSpPr/>
          <p:nvPr/>
        </p:nvSpPr>
        <p:spPr>
          <a:xfrm>
            <a:off x="206375" y="5540375"/>
            <a:ext cx="9118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1750" b="1" dirty="0">
                <a:latin typeface="+mj-lt"/>
              </a:rPr>
              <a:t>4. Odnotować fakt głosowania przez pełnomocnika dodatkowo na </a:t>
            </a:r>
            <a:r>
              <a:rPr lang="pl-PL" sz="1750" b="1" u="sng" dirty="0">
                <a:solidFill>
                  <a:srgbClr val="9D032A"/>
                </a:solidFill>
                <a:latin typeface="+mj-lt"/>
              </a:rPr>
              <a:t>liście wyborców, </a:t>
            </a:r>
            <a:br>
              <a:rPr lang="pl-PL" sz="1750" b="1" u="sng" dirty="0">
                <a:solidFill>
                  <a:srgbClr val="9D032A"/>
                </a:solidFill>
                <a:latin typeface="+mj-lt"/>
              </a:rPr>
            </a:br>
            <a:r>
              <a:rPr lang="pl-PL" sz="1750" b="1" dirty="0">
                <a:solidFill>
                  <a:srgbClr val="9D032A"/>
                </a:solidFill>
                <a:latin typeface="+mj-lt"/>
              </a:rPr>
              <a:t>    </a:t>
            </a:r>
            <a:r>
              <a:rPr lang="pl-PL" sz="1750" b="1" u="sng" dirty="0">
                <a:solidFill>
                  <a:srgbClr val="9D032A"/>
                </a:solidFill>
                <a:latin typeface="+mj-lt"/>
              </a:rPr>
              <a:t>którzy udzielili pełnomocnictwa  do głosowania.</a:t>
            </a:r>
          </a:p>
          <a:p>
            <a:pPr>
              <a:defRPr/>
            </a:pPr>
            <a:r>
              <a:rPr lang="pl-PL" sz="1750" b="1" dirty="0">
                <a:latin typeface="+mj-lt"/>
              </a:rPr>
              <a:t>5. Akt </a:t>
            </a:r>
            <a:r>
              <a:rPr lang="pl-PL" sz="1750" b="1" dirty="0" smtClean="0">
                <a:latin typeface="+mj-lt"/>
              </a:rPr>
              <a:t>pełnomocnictwa </a:t>
            </a:r>
            <a:r>
              <a:rPr lang="pl-PL" sz="1750" b="1" dirty="0">
                <a:latin typeface="+mj-lt"/>
              </a:rPr>
              <a:t>załączyć do spisu.</a:t>
            </a:r>
          </a:p>
          <a:p>
            <a:pPr>
              <a:defRPr/>
            </a:pPr>
            <a:r>
              <a:rPr lang="pl-PL" sz="1750" b="1" dirty="0">
                <a:latin typeface="+mj-lt"/>
              </a:rPr>
              <a:t>6. Wydać pełnomocnikowi karty do głosowania.</a:t>
            </a:r>
          </a:p>
        </p:txBody>
      </p:sp>
      <p:pic>
        <p:nvPicPr>
          <p:cNvPr id="74758" name="Picture 4">
            <a:extLst>
              <a:ext uri="{FF2B5EF4-FFF2-40B4-BE49-F238E27FC236}">
                <a16:creationId xmlns:a16="http://schemas.microsoft.com/office/drawing/2014/main" xmlns="" id="{EE0A074F-225C-4357-9CA0-45F8A3C1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5399"/>
            <a:ext cx="9144000" cy="245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C1B3AB03-DDFE-4ADD-BE16-BEFBAB466994}"/>
              </a:ext>
            </a:extLst>
          </p:cNvPr>
          <p:cNvSpPr/>
          <p:nvPr/>
        </p:nvSpPr>
        <p:spPr>
          <a:xfrm>
            <a:off x="7888288" y="5249863"/>
            <a:ext cx="1130300" cy="239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" name="Objaśnienie ze strzałką w lewo 7">
            <a:extLst>
              <a:ext uri="{FF2B5EF4-FFF2-40B4-BE49-F238E27FC236}">
                <a16:creationId xmlns:a16="http://schemas.microsoft.com/office/drawing/2014/main" xmlns="" id="{0FA6A28F-26F7-4935-B2DD-02E4CA6336F1}"/>
              </a:ext>
            </a:extLst>
          </p:cNvPr>
          <p:cNvSpPr/>
          <p:nvPr/>
        </p:nvSpPr>
        <p:spPr>
          <a:xfrm rot="5400000">
            <a:off x="7931886" y="5111044"/>
            <a:ext cx="1008109" cy="640706"/>
          </a:xfrm>
          <a:prstGeom prst="leftArrowCallou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050" b="1" dirty="0">
                <a:solidFill>
                  <a:schemeClr val="tx1"/>
                </a:solidFill>
              </a:rPr>
              <a:t>Wpis </a:t>
            </a:r>
            <a:r>
              <a:rPr lang="pl-PL" sz="1050" b="1" i="1" dirty="0">
                <a:solidFill>
                  <a:schemeClr val="tx1"/>
                </a:solidFill>
              </a:rPr>
              <a:t>kom</a:t>
            </a:r>
            <a:r>
              <a:rPr lang="pl-PL" sz="1050" b="1" dirty="0">
                <a:solidFill>
                  <a:schemeClr val="tx1"/>
                </a:solidFill>
              </a:rPr>
              <a:t>isji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ole tekstowe 1">
            <a:extLst>
              <a:ext uri="{FF2B5EF4-FFF2-40B4-BE49-F238E27FC236}">
                <a16:creationId xmlns:a16="http://schemas.microsoft.com/office/drawing/2014/main" xmlns="" id="{5378E61A-D6B1-43A8-8CA0-99EC2C832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42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GŁOSOWANIE PRZEZ PEŁNOMOCNIKA </a:t>
            </a:r>
            <a:endParaRPr lang="pl-PL" altLang="pl-PL" sz="2000">
              <a:solidFill>
                <a:srgbClr val="9D032A"/>
              </a:solidFill>
              <a:latin typeface="Arial Black" panose="020B0A04020102020204" pitchFamily="34" charset="0"/>
            </a:endParaRPr>
          </a:p>
        </p:txBody>
      </p:sp>
      <p:sp>
        <p:nvSpPr>
          <p:cNvPr id="75779" name="Prostokąt 3">
            <a:extLst>
              <a:ext uri="{FF2B5EF4-FFF2-40B4-BE49-F238E27FC236}">
                <a16:creationId xmlns:a16="http://schemas.microsoft.com/office/drawing/2014/main" xmlns="" id="{BD2B5E66-F585-4A7D-9A35-8DF34B20B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060575"/>
            <a:ext cx="77755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 cofnięcia lub wygaśnięcia pełnomocnictwa do głosowania komisja </a:t>
            </a:r>
            <a:r>
              <a:rPr lang="pl-PL" altLang="pl-P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obowiązana jest odnotować w spisie wyborców oraz na otrzymanej wraz ze spisem liście wyborców, którzy udzielili pełnomocnictwa do głosowania w ich imieniu, a otrzymane </a:t>
            </a:r>
            <a:r>
              <a:rPr lang="pl-PL" altLang="pl-PL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</a:t>
            </a:r>
            <a:r>
              <a:rPr lang="pl-PL" altLang="pl-P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dołączyć do spisu wyborców. </a:t>
            </a:r>
            <a:endParaRPr lang="pl-PL" alt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Prostokąt 4">
            <a:extLst>
              <a:ext uri="{FF2B5EF4-FFF2-40B4-BE49-F238E27FC236}">
                <a16:creationId xmlns:a16="http://schemas.microsoft.com/office/drawing/2014/main" xmlns="" id="{168F61C4-DF6E-420B-8A5B-B6923F181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076700"/>
            <a:ext cx="7775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Komisja </a:t>
            </a:r>
            <a:r>
              <a:rPr lang="pl-PL" altLang="pl-PL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odmawia wydania </a:t>
            </a:r>
            <a:r>
              <a:rPr lang="pl-PL" altLang="pl-PL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pełnomocnikowi </a:t>
            </a:r>
            <a:r>
              <a:rPr lang="pl-PL" altLang="pl-PL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karty </a:t>
            </a:r>
            <a:r>
              <a:rPr lang="pl-PL" altLang="pl-PL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głosowania </a:t>
            </a:r>
            <a:br>
              <a:rPr lang="pl-PL" altLang="pl-PL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altLang="pl-PL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zatrzymuje akt pełnomocnictwa do głosowania </a:t>
            </a:r>
            <a:r>
              <a:rPr lang="pl-PL" altLang="pl-PL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wcześniejszego głosowania osobistego wyborcy, wygaśnięcia pełnomocnictwa z innej przyczyny lub cofnięcia pełnomocnictwa. </a:t>
            </a:r>
            <a:endParaRPr lang="pl-PL" altLang="pl-P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ole tekstowe 1">
            <a:extLst>
              <a:ext uri="{FF2B5EF4-FFF2-40B4-BE49-F238E27FC236}">
                <a16:creationId xmlns:a16="http://schemas.microsoft.com/office/drawing/2014/main" xmlns="" id="{86BD047A-F480-471A-A2A6-C2B8DA68B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4575" y="765175"/>
            <a:ext cx="885693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9D032A"/>
                </a:solidFill>
                <a:latin typeface="Arial Black" panose="020B0A04020102020204" pitchFamily="34" charset="0"/>
              </a:rPr>
              <a:t>WYDAWANIE NAKŁADKI NA KARTĘ DO GŁOSOWANIA</a:t>
            </a:r>
            <a:endParaRPr lang="pl-PL" altLang="pl-PL" sz="2000" dirty="0">
              <a:solidFill>
                <a:srgbClr val="9D032A"/>
              </a:solidFill>
              <a:latin typeface="Arial Black" panose="020B0A04020102020204" pitchFamily="34" charset="0"/>
            </a:endParaRPr>
          </a:p>
        </p:txBody>
      </p:sp>
      <p:sp>
        <p:nvSpPr>
          <p:cNvPr id="76803" name="Prostokąt 7">
            <a:extLst>
              <a:ext uri="{FF2B5EF4-FFF2-40B4-BE49-F238E27FC236}">
                <a16:creationId xmlns:a16="http://schemas.microsoft.com/office/drawing/2014/main" xmlns="" id="{CB1C5364-63D1-44B2-ABB0-78F0713C5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38250"/>
            <a:ext cx="89646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Parametry  </a:t>
            </a:r>
            <a:endParaRPr lang="pl-PL" altLang="pl-PL" sz="700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>
              <a:latin typeface="Arial" panose="020B0604020202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3C8B2E27-53DA-4FAB-825D-9055DF762821}"/>
              </a:ext>
            </a:extLst>
          </p:cNvPr>
          <p:cNvSpPr/>
          <p:nvPr/>
        </p:nvSpPr>
        <p:spPr>
          <a:xfrm>
            <a:off x="539750" y="2000250"/>
            <a:ext cx="78486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arenR"/>
              <a:defRPr/>
            </a:pPr>
            <a:r>
              <a:rPr lang="pl-PL" sz="2000" b="1" dirty="0">
                <a:solidFill>
                  <a:srgbClr val="000000"/>
                </a:solidFill>
                <a:latin typeface="+mn-lt"/>
              </a:rPr>
              <a:t>wykonywana jest z przezroczystego trójwarstwowego materiału plastycznego </a:t>
            </a:r>
            <a:r>
              <a:rPr lang="pl-PL" sz="2000" b="1" dirty="0" err="1">
                <a:solidFill>
                  <a:srgbClr val="000000"/>
                </a:solidFill>
                <a:latin typeface="+mn-lt"/>
              </a:rPr>
              <a:t>politereftalan</a:t>
            </a:r>
            <a:r>
              <a:rPr lang="pl-PL" sz="2000" b="1" dirty="0">
                <a:solidFill>
                  <a:srgbClr val="000000"/>
                </a:solidFill>
                <a:latin typeface="+mn-lt"/>
              </a:rPr>
              <a:t> etylenu, znanego także pod nazwami PET, R-PET, A-PET, o grubości pomiędzy 0,25 do 0,3 mm i gęstości 1,35 g/cm</a:t>
            </a:r>
            <a:r>
              <a:rPr lang="pl-PL" sz="2000" b="1" baseline="30000" dirty="0">
                <a:solidFill>
                  <a:srgbClr val="000000"/>
                </a:solidFill>
                <a:latin typeface="+mn-lt"/>
              </a:rPr>
              <a:t>3</a:t>
            </a:r>
            <a:r>
              <a:rPr lang="pl-PL" sz="2000" b="1" dirty="0">
                <a:solidFill>
                  <a:srgbClr val="000000"/>
                </a:solidFill>
                <a:latin typeface="+mn-lt"/>
              </a:rPr>
              <a:t>; </a:t>
            </a:r>
          </a:p>
          <a:p>
            <a:pPr marL="342900" indent="-342900">
              <a:buFontTx/>
              <a:buAutoNum type="arabicParenR"/>
              <a:defRPr/>
            </a:pPr>
            <a:endParaRPr lang="pl-PL" sz="2000" b="1" dirty="0">
              <a:solidFill>
                <a:srgbClr val="000000"/>
              </a:solidFill>
              <a:latin typeface="+mn-lt"/>
            </a:endParaRPr>
          </a:p>
          <a:p>
            <a:pPr marL="342900" indent="-342900" algn="just">
              <a:buFontTx/>
              <a:buAutoNum type="arabicParenR"/>
              <a:defRPr/>
            </a:pPr>
            <a:r>
              <a:rPr lang="pl-PL" sz="2000" b="1" dirty="0">
                <a:solidFill>
                  <a:srgbClr val="000000"/>
                </a:solidFill>
                <a:latin typeface="+mn-lt"/>
              </a:rPr>
              <a:t>sporządzana jest w formacie odpowiadającym formatowi karty do głosowania</a:t>
            </a:r>
            <a:r>
              <a:rPr lang="pl-PL" sz="2000" b="1" dirty="0" smtClean="0">
                <a:solidFill>
                  <a:srgbClr val="000000"/>
                </a:solidFill>
                <a:latin typeface="+mn-lt"/>
              </a:rPr>
              <a:t>, tj. w formacie A4 w przypadku wyborów do rady gminy, </a:t>
            </a:r>
            <a:r>
              <a:rPr lang="pl-PL" sz="2000" b="1" dirty="0">
                <a:solidFill>
                  <a:srgbClr val="000000"/>
                </a:solidFill>
                <a:latin typeface="+mn-lt"/>
              </a:rPr>
              <a:t>ponadto </a:t>
            </a:r>
            <a:r>
              <a:rPr lang="pl-PL" sz="2000" b="1" dirty="0" smtClean="0">
                <a:solidFill>
                  <a:srgbClr val="000000"/>
                </a:solidFill>
                <a:latin typeface="+mn-lt"/>
              </a:rPr>
              <a:t>u </a:t>
            </a:r>
            <a:r>
              <a:rPr lang="pl-PL" sz="2000" b="1" dirty="0">
                <a:solidFill>
                  <a:srgbClr val="000000"/>
                </a:solidFill>
                <a:latin typeface="+mn-lt"/>
              </a:rPr>
              <a:t>góry, na dole oraz z prawej strony znajdują się zakładki podtrzymujące kartę do głosowania; </a:t>
            </a:r>
          </a:p>
          <a:p>
            <a:pPr marL="342900" indent="-342900">
              <a:buFontTx/>
              <a:buAutoNum type="arabicParenR"/>
              <a:defRPr/>
            </a:pPr>
            <a:endParaRPr lang="pl-PL" sz="2000" b="1" dirty="0">
              <a:solidFill>
                <a:srgbClr val="000000"/>
              </a:solidFill>
              <a:latin typeface="+mn-lt"/>
            </a:endParaRPr>
          </a:p>
          <a:p>
            <a:pPr marL="342900" indent="-342900" algn="just">
              <a:buFontTx/>
              <a:buAutoNum type="arabicParenR"/>
              <a:defRPr/>
            </a:pPr>
            <a:r>
              <a:rPr lang="pl-PL" sz="2000" b="1" dirty="0">
                <a:solidFill>
                  <a:srgbClr val="000000"/>
                </a:solidFill>
                <a:latin typeface="+mn-lt"/>
              </a:rPr>
              <a:t>ma ścięty górny prawy narożnik, w celu poinformowania </a:t>
            </a:r>
            <a:br>
              <a:rPr lang="pl-PL" sz="2000" b="1" dirty="0">
                <a:solidFill>
                  <a:srgbClr val="000000"/>
                </a:solidFill>
                <a:latin typeface="+mn-lt"/>
              </a:rPr>
            </a:br>
            <a:r>
              <a:rPr lang="pl-PL" sz="2000" b="1" dirty="0">
                <a:solidFill>
                  <a:srgbClr val="000000"/>
                </a:solidFill>
                <a:latin typeface="+mn-lt"/>
              </a:rPr>
              <a:t>o prawym dalszym narożniku nakładki;</a:t>
            </a:r>
          </a:p>
          <a:p>
            <a:pPr marL="342900" indent="-342900">
              <a:buFontTx/>
              <a:buAutoNum type="arabicParenR"/>
              <a:defRPr/>
            </a:pPr>
            <a:endParaRPr lang="pl-PL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7E1BC5-F002-4764-A8BD-F0DC84C75D01}"/>
              </a:ext>
            </a:extLst>
          </p:cNvPr>
          <p:cNvSpPr txBox="1">
            <a:spLocks/>
          </p:cNvSpPr>
          <p:nvPr/>
        </p:nvSpPr>
        <p:spPr>
          <a:xfrm>
            <a:off x="179388" y="549275"/>
            <a:ext cx="8229600" cy="63341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000" b="1" dirty="0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NALEŻNOŚCI PIENIĘŻNE</a:t>
            </a:r>
            <a:endParaRPr lang="pl-PL" sz="2000" dirty="0">
              <a:latin typeface="Arial Black" panose="020B0A04020102020204" pitchFamily="34" charset="0"/>
            </a:endParaRPr>
          </a:p>
        </p:txBody>
      </p:sp>
      <p:sp>
        <p:nvSpPr>
          <p:cNvPr id="3" name="Prostokąt zaokrąglony 2">
            <a:extLst>
              <a:ext uri="{FF2B5EF4-FFF2-40B4-BE49-F238E27FC236}">
                <a16:creationId xmlns:a16="http://schemas.microsoft.com/office/drawing/2014/main" xmlns="" id="{9EF5A290-4405-4F7A-9864-D85300B8EEE3}"/>
              </a:ext>
            </a:extLst>
          </p:cNvPr>
          <p:cNvSpPr/>
          <p:nvPr/>
        </p:nvSpPr>
        <p:spPr>
          <a:xfrm>
            <a:off x="111125" y="1412875"/>
            <a:ext cx="8891588" cy="17319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018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altLang="pl-PL" b="1" dirty="0">
                <a:solidFill>
                  <a:schemeClr val="tx1"/>
                </a:solidFill>
                <a:latin typeface="Franklin Gothic Book" pitchFamily="34" charset="0"/>
              </a:rPr>
              <a:t>UCHWAŁA PAŃSTWOWEJ KOMISJI WYBORCZEJ</a:t>
            </a:r>
            <a:r>
              <a:rPr lang="pl-PL" altLang="pl-PL" dirty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br>
              <a:rPr lang="pl-PL" altLang="pl-PL" dirty="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pl-PL" altLang="pl-PL" b="1" dirty="0">
                <a:solidFill>
                  <a:schemeClr val="tx1"/>
                </a:solidFill>
                <a:latin typeface="Franklin Gothic Book" pitchFamily="34" charset="0"/>
              </a:rPr>
              <a:t>z dnia 23 sierpnia 2018 r. </a:t>
            </a:r>
            <a:br>
              <a:rPr lang="pl-PL" altLang="pl-PL" b="1" dirty="0">
                <a:solidFill>
                  <a:schemeClr val="tx1"/>
                </a:solidFill>
                <a:latin typeface="Franklin Gothic Book" pitchFamily="34" charset="0"/>
              </a:rPr>
            </a:br>
            <a:r>
              <a:rPr lang="pl-PL" altLang="pl-PL" b="1" dirty="0">
                <a:solidFill>
                  <a:schemeClr val="tx1"/>
                </a:solidFill>
                <a:latin typeface="Franklin Gothic Book" pitchFamily="34" charset="0"/>
              </a:rPr>
              <a:t>w sprawie </a:t>
            </a:r>
            <a:r>
              <a:rPr lang="pl-PL" b="1" dirty="0">
                <a:solidFill>
                  <a:schemeClr val="tx1"/>
                </a:solidFill>
                <a:latin typeface="Franklin Gothic Book" pitchFamily="34" charset="0"/>
              </a:rPr>
              <a:t>w sprawie należności pieniężnych przysługujących członkom komisji wyborczych w wyborach do organów jednostek samorządu terytorialnego</a:t>
            </a:r>
            <a:endParaRPr lang="pl-PL" altLang="pl-PL" b="1" dirty="0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21508" name="Prostokąt 3">
            <a:extLst>
              <a:ext uri="{FF2B5EF4-FFF2-40B4-BE49-F238E27FC236}">
                <a16:creationId xmlns:a16="http://schemas.microsoft.com/office/drawing/2014/main" xmlns="" id="{2837946F-CADA-4E52-97AC-2E19A435B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3213100"/>
            <a:ext cx="7745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Franklin Gothic Book" panose="020B0503020102020204" pitchFamily="34" charset="0"/>
              </a:rPr>
              <a:t>Członkom OKW </a:t>
            </a:r>
            <a:r>
              <a:rPr lang="pl-PL" altLang="pl-PL" sz="2000" b="1" u="sng">
                <a:solidFill>
                  <a:srgbClr val="9D032A"/>
                </a:solidFill>
                <a:latin typeface="Franklin Gothic Book" panose="020B0503020102020204" pitchFamily="34" charset="0"/>
              </a:rPr>
              <a:t>za czas związany z wykonywaniem zadań członka komisji </a:t>
            </a:r>
            <a:r>
              <a:rPr lang="pl-PL" altLang="pl-PL" sz="2000" b="1">
                <a:latin typeface="Franklin Gothic Book" panose="020B0503020102020204" pitchFamily="34" charset="0"/>
              </a:rPr>
              <a:t>przysługuje zryczałtowana dieta w wysokości:</a:t>
            </a:r>
          </a:p>
        </p:txBody>
      </p:sp>
      <p:sp>
        <p:nvSpPr>
          <p:cNvPr id="21509" name="Prostokąt 4">
            <a:extLst>
              <a:ext uri="{FF2B5EF4-FFF2-40B4-BE49-F238E27FC236}">
                <a16:creationId xmlns:a16="http://schemas.microsoft.com/office/drawing/2014/main" xmlns="" id="{4D8E409B-F9D5-427C-A6FC-F9E105551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05263"/>
            <a:ext cx="8856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1) dla przewodniczących obwodowych komisji wyborczych - </a:t>
            </a:r>
            <a:r>
              <a:rPr lang="pl-PL" altLang="pl-PL" sz="1800" b="1" dirty="0">
                <a:solidFill>
                  <a:srgbClr val="9D032A"/>
                </a:solidFill>
                <a:latin typeface="Franklin Gothic Book" panose="020B0503020102020204" pitchFamily="34" charset="0"/>
              </a:rPr>
              <a:t>190 zł</a:t>
            </a:r>
            <a:r>
              <a:rPr lang="pl-PL" altLang="pl-PL" sz="18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;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2) dla zastępców przewodniczących obwodowych komisji wyborczych – </a:t>
            </a:r>
            <a:r>
              <a:rPr lang="pl-PL" altLang="pl-PL" sz="1800" b="1" dirty="0">
                <a:solidFill>
                  <a:srgbClr val="9D032A"/>
                </a:solidFill>
                <a:latin typeface="Franklin Gothic Book" panose="020B0503020102020204" pitchFamily="34" charset="0"/>
              </a:rPr>
              <a:t>165 zł</a:t>
            </a:r>
            <a:r>
              <a:rPr lang="pl-PL" altLang="pl-PL" sz="1800" b="1" dirty="0">
                <a:latin typeface="Franklin Gothic Book" panose="020B0503020102020204" pitchFamily="34" charset="0"/>
              </a:rPr>
              <a:t>;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3) dla członków obwodowych komisji wyborczych – </a:t>
            </a:r>
            <a:r>
              <a:rPr lang="pl-PL" altLang="pl-PL" sz="1800" b="1" dirty="0">
                <a:solidFill>
                  <a:srgbClr val="9D032A"/>
                </a:solidFill>
                <a:latin typeface="Franklin Gothic Book" panose="020B0503020102020204" pitchFamily="34" charset="0"/>
              </a:rPr>
              <a:t>150 zł</a:t>
            </a:r>
            <a:r>
              <a:rPr lang="pl-PL" altLang="pl-PL" sz="1800" b="1" dirty="0">
                <a:solidFill>
                  <a:srgbClr val="000000"/>
                </a:solidFill>
                <a:latin typeface="Franklin Gothic Book" panose="020B0503020102020204" pitchFamily="34" charset="0"/>
              </a:rPr>
              <a:t>; </a:t>
            </a:r>
            <a:endParaRPr lang="pl-PL" altLang="pl-PL" sz="1800" b="1" dirty="0">
              <a:latin typeface="Franklin Gothic Book" panose="020B0503020102020204" pitchFamily="34" charset="0"/>
            </a:endParaRPr>
          </a:p>
        </p:txBody>
      </p:sp>
      <p:pic>
        <p:nvPicPr>
          <p:cNvPr id="21510" name="Obraz 5">
            <a:extLst>
              <a:ext uri="{FF2B5EF4-FFF2-40B4-BE49-F238E27FC236}">
                <a16:creationId xmlns:a16="http://schemas.microsoft.com/office/drawing/2014/main" xmlns="" id="{EE1FFDB2-4288-4713-9056-CDCAD6DF2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68863"/>
            <a:ext cx="18002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5820B9C1-11B7-492E-9BBF-AC986A337D4C}"/>
              </a:ext>
            </a:extLst>
          </p:cNvPr>
          <p:cNvSpPr/>
          <p:nvPr/>
        </p:nvSpPr>
        <p:spPr>
          <a:xfrm>
            <a:off x="539750" y="1844675"/>
            <a:ext cx="78486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+mj-lt"/>
              <a:buAutoNum type="arabicParenR" startAt="4"/>
              <a:defRPr/>
            </a:pPr>
            <a:r>
              <a:rPr lang="pl-PL" sz="2000" b="1" dirty="0">
                <a:latin typeface="+mn-lt"/>
              </a:rPr>
              <a:t>pośrodku nakładki na kartę, w górnej jej części, umieszczony jest napis zapisany alfabetem Braille'a w standardzie Marburg Medium;</a:t>
            </a:r>
          </a:p>
          <a:p>
            <a:pPr marL="342900" indent="-342900" algn="just">
              <a:buFontTx/>
              <a:buAutoNum type="arabicParenR" startAt="4"/>
              <a:defRPr/>
            </a:pPr>
            <a:endParaRPr lang="pl-PL" sz="2000" b="1" dirty="0">
              <a:latin typeface="+mn-lt"/>
            </a:endParaRPr>
          </a:p>
          <a:p>
            <a:pPr marL="342900" indent="-342900" algn="just">
              <a:buFontTx/>
              <a:buAutoNum type="arabicParenR" startAt="4"/>
              <a:defRPr/>
            </a:pPr>
            <a:r>
              <a:rPr lang="pl-PL" sz="2000" b="1" dirty="0">
                <a:latin typeface="+mn-lt"/>
              </a:rPr>
              <a:t>w miejscach odpowiadających umieszczonej na karcie do głosowania kratce przeznaczonej na oddanie głosu umieszczona jest wycięta kratka, a następnie znak liczby porządkowej zapisany alfabetem Braille'a zgodnie z zasadami zapisu tego alfabetu w języku polskim, z tym, że na nakładce na kartę wyciętych jest odpowiednio dużo kratek;</a:t>
            </a:r>
          </a:p>
          <a:p>
            <a:pPr marL="342900" indent="-342900" algn="just">
              <a:buFontTx/>
              <a:buAutoNum type="arabicParenR" startAt="4"/>
              <a:defRPr/>
            </a:pPr>
            <a:endParaRPr lang="pl-PL" sz="2000" b="1" dirty="0">
              <a:latin typeface="+mn-lt"/>
            </a:endParaRPr>
          </a:p>
          <a:p>
            <a:pPr marL="342900" indent="-342900" algn="just">
              <a:buFontTx/>
              <a:buAutoNum type="arabicParenR" startAt="4"/>
              <a:defRPr/>
            </a:pPr>
            <a:r>
              <a:rPr lang="pl-PL" sz="2000" b="1" dirty="0">
                <a:latin typeface="+mn-lt"/>
              </a:rPr>
              <a:t>u dołu nakładki nakleja się sporządzoną pismem płaskim naklejkę informującą o rodzaju nakładki.</a:t>
            </a:r>
            <a:endParaRPr lang="pl-PL" b="1" dirty="0">
              <a:latin typeface="+mn-lt"/>
            </a:endParaRPr>
          </a:p>
        </p:txBody>
      </p:sp>
      <p:sp>
        <p:nvSpPr>
          <p:cNvPr id="77827" name="pole tekstowe 3">
            <a:extLst>
              <a:ext uri="{FF2B5EF4-FFF2-40B4-BE49-F238E27FC236}">
                <a16:creationId xmlns:a16="http://schemas.microsoft.com/office/drawing/2014/main" xmlns="" id="{515340EC-550B-446D-8AF6-499C22A41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0607" y="765175"/>
            <a:ext cx="8712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9D032A"/>
                </a:solidFill>
                <a:latin typeface="Arial Black" panose="020B0A04020102020204" pitchFamily="34" charset="0"/>
              </a:rPr>
              <a:t>            WYDAWANIE </a:t>
            </a:r>
            <a:r>
              <a:rPr lang="pl-PL" altLang="pl-PL" sz="2000" b="1" dirty="0" smtClean="0">
                <a:solidFill>
                  <a:srgbClr val="9D032A"/>
                </a:solidFill>
                <a:latin typeface="Arial Black" panose="020B0A04020102020204" pitchFamily="34" charset="0"/>
              </a:rPr>
              <a:t>NAKŁADKI </a:t>
            </a:r>
            <a:r>
              <a:rPr lang="pl-PL" altLang="pl-PL" sz="2000" b="1" dirty="0">
                <a:solidFill>
                  <a:srgbClr val="9D032A"/>
                </a:solidFill>
                <a:latin typeface="Arial Black" panose="020B0A04020102020204" pitchFamily="34" charset="0"/>
              </a:rPr>
              <a:t>NA </a:t>
            </a:r>
            <a:r>
              <a:rPr lang="pl-PL" altLang="pl-PL" sz="2000" b="1" dirty="0" smtClean="0">
                <a:solidFill>
                  <a:srgbClr val="9D032A"/>
                </a:solidFill>
                <a:latin typeface="Arial Black" panose="020B0A04020102020204" pitchFamily="34" charset="0"/>
              </a:rPr>
              <a:t>KARTĘ </a:t>
            </a:r>
            <a:r>
              <a:rPr lang="pl-PL" altLang="pl-PL" sz="2000" b="1" dirty="0">
                <a:solidFill>
                  <a:srgbClr val="9D032A"/>
                </a:solidFill>
                <a:latin typeface="Arial Black" panose="020B0A04020102020204" pitchFamily="34" charset="0"/>
              </a:rPr>
              <a:t>DO GŁOSOWANIA</a:t>
            </a:r>
            <a:endParaRPr lang="pl-PL" altLang="pl-PL" sz="2000" dirty="0">
              <a:solidFill>
                <a:srgbClr val="9D032A"/>
              </a:solidFill>
              <a:latin typeface="Arial Black" panose="020B0A04020102020204" pitchFamily="34" charset="0"/>
            </a:endParaRPr>
          </a:p>
        </p:txBody>
      </p:sp>
      <p:sp>
        <p:nvSpPr>
          <p:cNvPr id="77828" name="Prostokąt 7">
            <a:extLst>
              <a:ext uri="{FF2B5EF4-FFF2-40B4-BE49-F238E27FC236}">
                <a16:creationId xmlns:a16="http://schemas.microsoft.com/office/drawing/2014/main" xmlns="" id="{1F8E0DF4-1D30-4A20-B0F7-0F5E8DBF5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38250"/>
            <a:ext cx="89646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Parametry  </a:t>
            </a:r>
            <a:endParaRPr lang="pl-PL" altLang="pl-PL" sz="700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ole tekstowe 5">
            <a:extLst>
              <a:ext uri="{FF2B5EF4-FFF2-40B4-BE49-F238E27FC236}">
                <a16:creationId xmlns:a16="http://schemas.microsoft.com/office/drawing/2014/main" xmlns="" id="{6590114B-08F2-4248-8CFE-029162042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63575"/>
            <a:ext cx="7056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9D032A"/>
                </a:solidFill>
                <a:latin typeface="Arial Black" panose="020B0A04020102020204" pitchFamily="34" charset="0"/>
              </a:rPr>
              <a:t>NAKŁADKA NA </a:t>
            </a:r>
            <a:r>
              <a:rPr lang="pl-PL" altLang="pl-PL" sz="2400" b="1" dirty="0" smtClean="0">
                <a:solidFill>
                  <a:srgbClr val="9D032A"/>
                </a:solidFill>
                <a:latin typeface="Arial Black" panose="020B0A04020102020204" pitchFamily="34" charset="0"/>
              </a:rPr>
              <a:t>KARTĘ </a:t>
            </a:r>
            <a:r>
              <a:rPr lang="pl-PL" altLang="pl-PL" sz="2400" b="1" dirty="0">
                <a:solidFill>
                  <a:srgbClr val="9D032A"/>
                </a:solidFill>
                <a:latin typeface="Arial Black" panose="020B0A04020102020204" pitchFamily="34" charset="0"/>
              </a:rPr>
              <a:t>DO GŁOSOWANIA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A67531D5-81EE-4F7A-AD33-02C56D546394}"/>
              </a:ext>
            </a:extLst>
          </p:cNvPr>
          <p:cNvSpPr/>
          <p:nvPr/>
        </p:nvSpPr>
        <p:spPr>
          <a:xfrm>
            <a:off x="547688" y="1628775"/>
            <a:ext cx="8208962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2000" dirty="0">
                <a:solidFill>
                  <a:srgbClr val="000000"/>
                </a:solidFill>
                <a:latin typeface="+mj-lt"/>
              </a:rPr>
              <a:t>W przypadku, </a:t>
            </a:r>
            <a:r>
              <a:rPr lang="pl-PL" sz="2000" b="1" dirty="0">
                <a:solidFill>
                  <a:srgbClr val="000000"/>
                </a:solidFill>
                <a:latin typeface="+mj-lt"/>
              </a:rPr>
              <a:t>gdy wyborca zażąda wydania mu wraz z kartą do głosowania nakładki na kartę do głosowania sporządzonej w alfabecie Braille’a, </a:t>
            </a:r>
            <a:r>
              <a:rPr lang="pl-PL" sz="2000" b="1" dirty="0" smtClean="0">
                <a:solidFill>
                  <a:srgbClr val="000000"/>
                </a:solidFill>
                <a:latin typeface="+mj-lt"/>
              </a:rPr>
              <a:t>komisja </a:t>
            </a:r>
            <a:r>
              <a:rPr lang="pl-PL" sz="2000" b="1" dirty="0">
                <a:solidFill>
                  <a:srgbClr val="000000"/>
                </a:solidFill>
                <a:latin typeface="+mj-lt"/>
              </a:rPr>
              <a:t>informuje wyborcę, że po oddaniu głosu obowiązany jest on zwrócić komisji nakładkę. </a:t>
            </a:r>
          </a:p>
          <a:p>
            <a:pPr algn="just">
              <a:defRPr/>
            </a:pPr>
            <a:endParaRPr lang="pl-PL" sz="2000" b="1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r>
              <a:rPr lang="pl-PL" sz="2000" dirty="0">
                <a:solidFill>
                  <a:srgbClr val="000000"/>
                </a:solidFill>
                <a:latin typeface="+mj-lt"/>
              </a:rPr>
              <a:t>Komisja zwraca uwagę, aby wyborca wraz z kartą </a:t>
            </a:r>
            <a:r>
              <a:rPr lang="pl-PL" sz="2000" u="sng" dirty="0">
                <a:solidFill>
                  <a:srgbClr val="000000"/>
                </a:solidFill>
                <a:latin typeface="+mj-lt"/>
              </a:rPr>
              <a:t>nie wrzucił nakładki do urny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. </a:t>
            </a:r>
            <a:endParaRPr lang="pl-PL" sz="2000" b="1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endParaRPr lang="pl-PL" sz="2000" dirty="0">
              <a:solidFill>
                <a:srgbClr val="000000"/>
              </a:solidFill>
              <a:latin typeface="+mj-lt"/>
            </a:endParaRPr>
          </a:p>
          <a:p>
            <a:pPr algn="just">
              <a:defRPr/>
            </a:pPr>
            <a:r>
              <a:rPr lang="pl-PL" sz="2000" dirty="0">
                <a:solidFill>
                  <a:srgbClr val="000000"/>
                </a:solidFill>
                <a:latin typeface="+mj-lt"/>
              </a:rPr>
              <a:t>Przewodniczący komisji lub jego zastępca odnotowuje fakt głosowania przy pomocy nakładki na kartę do głosowania sporządzonej w alfabecie Braille’a na roboczym wykazie. </a:t>
            </a:r>
            <a:endParaRPr lang="pl-PL" sz="2000" dirty="0">
              <a:latin typeface="+mj-lt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52AD188A-6144-45DD-BFED-B29B87D34BCC}"/>
              </a:ext>
            </a:extLst>
          </p:cNvPr>
          <p:cNvSpPr/>
          <p:nvPr/>
        </p:nvSpPr>
        <p:spPr>
          <a:xfrm>
            <a:off x="539750" y="5373216"/>
            <a:ext cx="7991475" cy="708025"/>
          </a:xfrm>
          <a:prstGeom prst="rect">
            <a:avLst/>
          </a:prstGeom>
          <a:ln w="19050">
            <a:solidFill>
              <a:srgbClr val="90181B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2000" b="1" dirty="0">
                <a:solidFill>
                  <a:srgbClr val="000000"/>
                </a:solidFill>
                <a:latin typeface="+mj-lt"/>
              </a:rPr>
              <a:t>W przypadku utraty nakładki lub jej zniszczenia komisja niezwłocznie informuje o tym wójta.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pole tekstowe 1">
            <a:extLst>
              <a:ext uri="{FF2B5EF4-FFF2-40B4-BE49-F238E27FC236}">
                <a16:creationId xmlns:a16="http://schemas.microsoft.com/office/drawing/2014/main" xmlns="" id="{7F0AD08F-331F-4881-8AEB-BAF6D818D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65125"/>
            <a:ext cx="842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PRZEBIEG GŁOSOWANIA</a:t>
            </a:r>
            <a:r>
              <a:rPr lang="pl-PL" altLang="pl-PL" sz="2000">
                <a:solidFill>
                  <a:srgbClr val="9D032A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5943B533-A7F5-444A-ADF8-A29146C321EE}"/>
              </a:ext>
            </a:extLst>
          </p:cNvPr>
          <p:cNvSpPr/>
          <p:nvPr/>
        </p:nvSpPr>
        <p:spPr>
          <a:xfrm>
            <a:off x="179388" y="1098550"/>
            <a:ext cx="8783637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dirty="0">
                <a:latin typeface="+mj-lt"/>
              </a:rPr>
              <a:t>Kartę do głosowania wyborcy powinni wrzucać do urny w taki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sposób, aby strona zadrukowana była niewidoczna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(art. 52 § 6 Kodeksu wyborczego). </a:t>
            </a:r>
          </a:p>
          <a:p>
            <a:pPr>
              <a:defRPr/>
            </a:pPr>
            <a:endParaRPr lang="pl-PL" dirty="0">
              <a:latin typeface="+mj-lt"/>
            </a:endParaRPr>
          </a:p>
          <a:p>
            <a:pPr>
              <a:defRPr/>
            </a:pPr>
            <a:r>
              <a:rPr lang="pl-PL" dirty="0">
                <a:latin typeface="+mj-lt"/>
              </a:rPr>
              <a:t>Niedopuszczalne jest głosowanie za członka rodziny </a:t>
            </a:r>
            <a:br>
              <a:rPr lang="pl-PL" dirty="0">
                <a:latin typeface="+mj-lt"/>
              </a:rPr>
            </a:br>
            <a:r>
              <a:rPr lang="pl-PL" dirty="0">
                <a:latin typeface="+mj-lt"/>
              </a:rPr>
              <a:t>lub za inną osobę z wyjątkiem  głosowania przez pełnomocnika. </a:t>
            </a:r>
          </a:p>
          <a:p>
            <a:pPr>
              <a:defRPr/>
            </a:pPr>
            <a:endParaRPr lang="pl-PL" sz="900" dirty="0">
              <a:latin typeface="+mj-lt"/>
            </a:endParaRPr>
          </a:p>
          <a:p>
            <a:pPr algn="just">
              <a:defRPr/>
            </a:pPr>
            <a:endParaRPr lang="pl-PL" dirty="0">
              <a:latin typeface="+mj-lt"/>
            </a:endParaRPr>
          </a:p>
          <a:p>
            <a:pPr algn="just">
              <a:defRPr/>
            </a:pPr>
            <a:r>
              <a:rPr lang="pl-PL" dirty="0">
                <a:latin typeface="+mj-lt"/>
              </a:rPr>
              <a:t>Osobie niepełnosprawnej, na jej prośbę, </a:t>
            </a:r>
            <a:r>
              <a:rPr lang="pl-PL" b="1" dirty="0">
                <a:solidFill>
                  <a:srgbClr val="9D032A"/>
                </a:solidFill>
                <a:latin typeface="+mj-lt"/>
              </a:rPr>
              <a:t>może pomagać w głosowaniu inna osoba</a:t>
            </a:r>
            <a:r>
              <a:rPr lang="pl-PL" dirty="0">
                <a:solidFill>
                  <a:srgbClr val="9D032A"/>
                </a:solidFill>
                <a:latin typeface="+mj-lt"/>
              </a:rPr>
              <a:t>, </a:t>
            </a:r>
            <a:r>
              <a:rPr lang="pl-PL" dirty="0">
                <a:latin typeface="+mj-lt"/>
              </a:rPr>
              <a:t>w tym także niepełnoletnia; pomoc ta może mieć tylko techniczny charakter; nie może ona polegać na sugerowaniu głosującemu sposobu głosowania lub na głosowaniu w zastępstwie tej osoby; dopuszczalne jest, aby na życzenie osoby niepełnosprawnej </a:t>
            </a:r>
            <a:r>
              <a:rPr lang="pl-PL" b="1" dirty="0">
                <a:latin typeface="+mj-lt"/>
              </a:rPr>
              <a:t>w miejscu zapewniającym tajność głosowania przebywała osoba udzielająca pomocy.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19CCB980-BDEC-4EDE-8D83-2405C2A711B1}"/>
              </a:ext>
            </a:extLst>
          </p:cNvPr>
          <p:cNvSpPr/>
          <p:nvPr/>
        </p:nvSpPr>
        <p:spPr>
          <a:xfrm>
            <a:off x="215106" y="5013176"/>
            <a:ext cx="8712200" cy="708025"/>
          </a:xfrm>
          <a:prstGeom prst="rect">
            <a:avLst/>
          </a:prstGeom>
          <a:ln w="19050">
            <a:solidFill>
              <a:srgbClr val="90181B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2000" b="1" dirty="0">
                <a:solidFill>
                  <a:srgbClr val="000000"/>
                </a:solidFill>
                <a:latin typeface="+mj-lt"/>
              </a:rPr>
              <a:t>Pomocy w głosowaniu nie może udzielać członek komisji, mąż zaufania, obserwator społeczny, ani obserwator międzynarodowy </a:t>
            </a:r>
            <a:r>
              <a:rPr lang="pl-PL" sz="2000" dirty="0">
                <a:solidFill>
                  <a:srgbClr val="000000"/>
                </a:solidFill>
                <a:latin typeface="+mj-lt"/>
              </a:rPr>
              <a:t>(art. 53 i 103c § 2 Kodeksu wyborczego). </a:t>
            </a:r>
          </a:p>
        </p:txBody>
      </p:sp>
      <p:pic>
        <p:nvPicPr>
          <p:cNvPr id="89093" name="Obraz 5" descr="1242796267486489866Handicapped_Accessible_sign.svg.med.png">
            <a:extLst>
              <a:ext uri="{FF2B5EF4-FFF2-40B4-BE49-F238E27FC236}">
                <a16:creationId xmlns:a16="http://schemas.microsoft.com/office/drawing/2014/main" xmlns="" id="{503C985F-C749-4A6A-A609-621F79D8E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822" y="2062163"/>
            <a:ext cx="110013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Obraz 12" descr="Urna - wrzucanie karty.jpg">
            <a:extLst>
              <a:ext uri="{FF2B5EF4-FFF2-40B4-BE49-F238E27FC236}">
                <a16:creationId xmlns:a16="http://schemas.microsoft.com/office/drawing/2014/main" xmlns="" id="{F1E6DE42-B1CC-4BA8-B00A-5016E5D70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098550"/>
            <a:ext cx="10890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ole tekstowe 1">
            <a:extLst>
              <a:ext uri="{FF2B5EF4-FFF2-40B4-BE49-F238E27FC236}">
                <a16:creationId xmlns:a16="http://schemas.microsoft.com/office/drawing/2014/main" xmlns="" id="{8262B37C-B829-47D8-88A0-696E12F57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476250"/>
            <a:ext cx="842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WYNOSZENIE KART DO GŁOSOWANIA</a:t>
            </a:r>
            <a:endParaRPr lang="pl-PL" altLang="pl-PL" sz="2000">
              <a:solidFill>
                <a:srgbClr val="9D032A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ymbol zastępczy zawartości 7">
            <a:extLst>
              <a:ext uri="{FF2B5EF4-FFF2-40B4-BE49-F238E27FC236}">
                <a16:creationId xmlns:a16="http://schemas.microsoft.com/office/drawing/2014/main" xmlns="" id="{12A1A3D0-A873-4C38-BD77-B3117A217CD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463" y="1412875"/>
            <a:ext cx="8507412" cy="352901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000" b="1" dirty="0"/>
              <a:t>    Komisja zwraca uwagę, by wyborcy nie wynosili kart do głosowania poza lokal wyborczy.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2000" b="1" dirty="0"/>
              <a:t>Jeżeli komisja: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pl-PL" sz="2000" dirty="0"/>
              <a:t>  zauważy, że wyborca wyniósł kartę na zewnątrz</a:t>
            </a:r>
          </a:p>
          <a:p>
            <a:pPr marL="265113" indent="-265113">
              <a:buFont typeface="Wingdings" pitchFamily="2" charset="2"/>
              <a:buChar char="Ø"/>
              <a:defRPr/>
            </a:pPr>
            <a:r>
              <a:rPr lang="pl-PL" sz="2000" dirty="0"/>
              <a:t> otrzyma informacje, że w lokalu lub poza nim oferowane jest odstąpienie karty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98851AE5-D1CB-492D-B1B4-98CEA4141B29}"/>
              </a:ext>
            </a:extLst>
          </p:cNvPr>
          <p:cNvSpPr/>
          <p:nvPr/>
        </p:nvSpPr>
        <p:spPr>
          <a:xfrm>
            <a:off x="249238" y="3656013"/>
            <a:ext cx="5364162" cy="1076325"/>
          </a:xfrm>
          <a:prstGeom prst="rect">
            <a:avLst/>
          </a:prstGeom>
          <a:solidFill>
            <a:srgbClr val="9D032A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200" b="1" dirty="0">
                <a:solidFill>
                  <a:schemeClr val="bg1"/>
                </a:solidFill>
                <a:latin typeface="+mj-lt"/>
              </a:rPr>
              <a:t>obowiązana jest niezwłocznie zawiadomić Policję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543EC072-E52E-4377-ACAF-5E81B9714F3B}"/>
              </a:ext>
            </a:extLst>
          </p:cNvPr>
          <p:cNvSpPr/>
          <p:nvPr/>
        </p:nvSpPr>
        <p:spPr>
          <a:xfrm>
            <a:off x="249238" y="4941888"/>
            <a:ext cx="439261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9D032A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l-PL" b="1" dirty="0">
                <a:latin typeface="+mj-lt"/>
              </a:rPr>
              <a:t>Fakt ten należy opisać w protokole  </a:t>
            </a:r>
            <a:r>
              <a:rPr lang="pl-PL" b="1" dirty="0" smtClean="0">
                <a:latin typeface="+mj-lt"/>
              </a:rPr>
              <a:t>głosowania w punkcie 20.</a:t>
            </a:r>
            <a:endParaRPr lang="pl-PL" dirty="0">
              <a:latin typeface="+mj-lt"/>
            </a:endParaRPr>
          </a:p>
        </p:txBody>
      </p:sp>
      <p:pic>
        <p:nvPicPr>
          <p:cNvPr id="90118" name="Obraz 7" descr="REFERENDUM 2015 - Policjant.png">
            <a:extLst>
              <a:ext uri="{FF2B5EF4-FFF2-40B4-BE49-F238E27FC236}">
                <a16:creationId xmlns:a16="http://schemas.microsoft.com/office/drawing/2014/main" xmlns="" id="{F70B6BF4-8664-484E-A472-ECD6B438A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357563"/>
            <a:ext cx="18256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9" name="Prostokąt 8">
            <a:extLst>
              <a:ext uri="{FF2B5EF4-FFF2-40B4-BE49-F238E27FC236}">
                <a16:creationId xmlns:a16="http://schemas.microsoft.com/office/drawing/2014/main" xmlns="" id="{A360C4C4-D4E1-401A-986A-42ED43F31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488" y="5567363"/>
            <a:ext cx="7594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Komisja zwraca również uwagę, aby wyborcy nie wrzucali do urny innych przedmiotów niż karty do głosowania. Takie przypadki należy opisać </a:t>
            </a:r>
            <a:br>
              <a:rPr lang="pl-PL" altLang="pl-PL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altLang="pl-PL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 punkcie </a:t>
            </a:r>
            <a:r>
              <a:rPr lang="pl-PL" altLang="pl-PL" sz="1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 </a:t>
            </a:r>
            <a:r>
              <a:rPr lang="pl-PL" altLang="pl-PL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protokołu </a:t>
            </a:r>
            <a:r>
              <a:rPr lang="pl-PL" altLang="pl-PL" sz="1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głosowania. </a:t>
            </a:r>
            <a:endParaRPr lang="pl-PL" altLang="pl-PL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ole tekstowe 1">
            <a:extLst>
              <a:ext uri="{FF2B5EF4-FFF2-40B4-BE49-F238E27FC236}">
                <a16:creationId xmlns:a16="http://schemas.microsoft.com/office/drawing/2014/main" xmlns="" id="{518C6E76-0038-471E-8187-11B38A912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61950"/>
            <a:ext cx="8424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WYDAWANIE ZAŚWIADCZEŃ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</a:t>
            </a:r>
            <a:r>
              <a:rPr lang="pl-PL" altLang="pl-PL" sz="18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(potwierdzających udział w głosowaniu)   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xmlns="" id="{F233256F-F1C2-42E8-B93F-3805D249C035}"/>
              </a:ext>
            </a:extLst>
          </p:cNvPr>
          <p:cNvSpPr/>
          <p:nvPr/>
        </p:nvSpPr>
        <p:spPr>
          <a:xfrm>
            <a:off x="4067175" y="3860800"/>
            <a:ext cx="865188" cy="79216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1140" name="Prostokąt 4">
            <a:extLst>
              <a:ext uri="{FF2B5EF4-FFF2-40B4-BE49-F238E27FC236}">
                <a16:creationId xmlns:a16="http://schemas.microsoft.com/office/drawing/2014/main" xmlns="" id="{3534D4A1-42FA-4021-8703-D5A722C88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74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cs typeface="Times New Roman" panose="02020603050405020304" pitchFamily="18" charset="0"/>
              </a:rPr>
              <a:t> Na żądanie wyborcy, OKW zobowiązana jest wydać zaświadczenie</a:t>
            </a: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91141" name="Prostokąt 5">
            <a:extLst>
              <a:ext uri="{FF2B5EF4-FFF2-40B4-BE49-F238E27FC236}">
                <a16:creationId xmlns:a16="http://schemas.microsoft.com/office/drawing/2014/main" xmlns="" id="{36DE0CD0-23D7-4192-A7E0-1B559F5E1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68" y="4941168"/>
            <a:ext cx="8856663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500" dirty="0">
                <a:latin typeface="Arial" panose="020B0604020202020204" pitchFamily="34" charset="0"/>
              </a:rPr>
              <a:t>Jeżeli z wnioskiem o wydanie zaświadczenia wystąpił pełnomocnik - w zaświadczeniu </a:t>
            </a:r>
            <a:br>
              <a:rPr lang="pl-PL" altLang="pl-PL" sz="1500" dirty="0">
                <a:latin typeface="Arial" panose="020B0604020202020204" pitchFamily="34" charset="0"/>
              </a:rPr>
            </a:br>
            <a:r>
              <a:rPr lang="pl-PL" altLang="pl-PL" sz="1500" dirty="0">
                <a:latin typeface="Arial" panose="020B0604020202020204" pitchFamily="34" charset="0"/>
              </a:rPr>
              <a:t>po wyrazach „otrzymał/otrzymała” należy dodać wyrazy „</a:t>
            </a:r>
            <a:r>
              <a:rPr lang="pl-PL" altLang="pl-PL" sz="1500" b="1" dirty="0">
                <a:solidFill>
                  <a:srgbClr val="FF0000"/>
                </a:solidFill>
                <a:latin typeface="Arial" panose="020B0604020202020204" pitchFamily="34" charset="0"/>
              </a:rPr>
              <a:t>jako pełnomocnik wyborcy</a:t>
            </a:r>
            <a:r>
              <a:rPr lang="pl-PL" altLang="pl-PL" sz="1500" dirty="0">
                <a:latin typeface="Arial" panose="020B0604020202020204" pitchFamily="34" charset="0"/>
              </a:rPr>
              <a:t>”.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500" b="1" dirty="0">
                <a:latin typeface="Arial" panose="020B0604020202020204" pitchFamily="34" charset="0"/>
              </a:rPr>
              <a:t>Podpisuje przewodniczący OKW lub zastępca przewodniczącego i opatruje pieczęcią komisji.</a:t>
            </a:r>
            <a:endParaRPr lang="pl-PL" altLang="pl-PL" sz="1500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500" b="1" dirty="0">
                <a:solidFill>
                  <a:srgbClr val="FF0000"/>
                </a:solidFill>
                <a:latin typeface="Arial" panose="020B0604020202020204" pitchFamily="34" charset="0"/>
              </a:rPr>
              <a:t>Zaświadczenie sporządza się w jednym egzemplarzu</a:t>
            </a:r>
            <a:r>
              <a:rPr lang="pl-PL" altLang="pl-PL" sz="1500" dirty="0">
                <a:latin typeface="Arial" panose="020B0604020202020204" pitchFamily="34" charset="0"/>
              </a:rPr>
              <a:t>. Informację o wydaniu zaświadczenia umieszcza się w rubryce spisu „Uwagi” przy nazwisku wyborcy, którego zaświadczenie dotyczyło. </a:t>
            </a:r>
          </a:p>
        </p:txBody>
      </p:sp>
      <p:sp>
        <p:nvSpPr>
          <p:cNvPr id="91142" name="Rectangle 1">
            <a:extLst>
              <a:ext uri="{FF2B5EF4-FFF2-40B4-BE49-F238E27FC236}">
                <a16:creationId xmlns:a16="http://schemas.microsoft.com/office/drawing/2014/main" xmlns="" id="{DF7C0227-1073-4339-AF1D-47BBF6EE3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628050"/>
            <a:ext cx="8064500" cy="31700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-1333500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-1333500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-1333500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-13335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-13335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-13335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-13335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-13335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-1333500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800" dirty="0"/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>
                <a:cs typeface="Times New Roman" panose="02020603050405020304" pitchFamily="18" charset="0"/>
              </a:rPr>
              <a:t>		      </a:t>
            </a:r>
            <a:r>
              <a:rPr lang="pl-PL" altLang="pl-PL" sz="2000" b="1" dirty="0">
                <a:cs typeface="Times New Roman" panose="02020603050405020304" pitchFamily="18" charset="0"/>
              </a:rPr>
              <a:t>                Zaświadczenie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800" dirty="0"/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>
                <a:cs typeface="Times New Roman" panose="02020603050405020304" pitchFamily="18" charset="0"/>
              </a:rPr>
              <a:t>Obwodowa Komisja </a:t>
            </a:r>
            <a:r>
              <a:rPr lang="pl-PL" altLang="pl-PL" sz="1600" dirty="0" smtClean="0">
                <a:cs typeface="Times New Roman" panose="02020603050405020304" pitchFamily="18" charset="0"/>
              </a:rPr>
              <a:t>Wyborcza</a:t>
            </a:r>
            <a:r>
              <a:rPr lang="pl-PL" altLang="pl-PL" sz="1600" dirty="0">
                <a:cs typeface="Times New Roman" panose="02020603050405020304" pitchFamily="18" charset="0"/>
              </a:rPr>
              <a:t/>
            </a:r>
            <a:br>
              <a:rPr lang="pl-PL" altLang="pl-PL" sz="1600" dirty="0">
                <a:cs typeface="Times New Roman" panose="02020603050405020304" pitchFamily="18" charset="0"/>
              </a:rPr>
            </a:br>
            <a:r>
              <a:rPr lang="pl-PL" altLang="pl-PL" sz="1600" dirty="0">
                <a:cs typeface="Times New Roman" panose="02020603050405020304" pitchFamily="18" charset="0"/>
              </a:rPr>
              <a:t>Nr ..… w ………....…………. zaświadcza, że Pan/Pani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cs typeface="Times New Roman" panose="02020603050405020304" pitchFamily="18" charset="0"/>
              </a:rPr>
              <a:t/>
            </a:r>
            <a:br>
              <a:rPr lang="pl-PL" altLang="pl-PL" sz="1800" dirty="0">
                <a:cs typeface="Times New Roman" panose="02020603050405020304" pitchFamily="18" charset="0"/>
              </a:rPr>
            </a:br>
            <a:r>
              <a:rPr lang="pl-PL" altLang="pl-PL" sz="1600" dirty="0">
                <a:cs typeface="Times New Roman" panose="02020603050405020304" pitchFamily="18" charset="0"/>
              </a:rPr>
              <a:t>.....……………………..………......………..…… otrzymał/otrzymała kartę do głosowania</a:t>
            </a:r>
            <a:endParaRPr lang="pl-PL" altLang="pl-PL" sz="1600" dirty="0"/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aseline="30000" dirty="0">
                <a:cs typeface="Times New Roman" panose="02020603050405020304" pitchFamily="18" charset="0"/>
              </a:rPr>
              <a:t>                  (imię i nazwisko wyborcy)</a:t>
            </a:r>
            <a:endParaRPr lang="pl-PL" altLang="pl-PL" sz="1800" dirty="0"/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>
                <a:cs typeface="Times New Roman" panose="02020603050405020304" pitchFamily="18" charset="0"/>
              </a:rPr>
              <a:t>w wyborach uzupełniających do Rady……..……..………. w dniu ………………………. .</a:t>
            </a:r>
            <a:endParaRPr lang="pl-PL" altLang="pl-PL" sz="1600" dirty="0"/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aseline="30000" dirty="0">
                <a:cs typeface="Times New Roman" panose="02020603050405020304" pitchFamily="18" charset="0"/>
              </a:rPr>
              <a:t>                		   </a:t>
            </a:r>
            <a:r>
              <a:rPr lang="pl-PL" altLang="pl-PL" sz="1800" dirty="0"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pl-PL" altLang="pl-PL" sz="1800" baseline="30000" dirty="0">
                <a:cs typeface="Times New Roman" panose="02020603050405020304" pitchFamily="18" charset="0"/>
              </a:rPr>
              <a:t>(data głosowania)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000" dirty="0"/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cs typeface="Times New Roman" panose="02020603050405020304" pitchFamily="18" charset="0"/>
              </a:rPr>
              <a:t>       …..…………………….               </a:t>
            </a:r>
            <a:r>
              <a:rPr lang="pl-PL" altLang="pl-PL" sz="800" dirty="0">
                <a:cs typeface="Times New Roman" panose="02020603050405020304" pitchFamily="18" charset="0"/>
              </a:rPr>
              <a:t>                  pieczęć                       </a:t>
            </a:r>
            <a:r>
              <a:rPr lang="pl-PL" altLang="pl-PL" sz="1800" dirty="0">
                <a:cs typeface="Times New Roman" panose="02020603050405020304" pitchFamily="18" charset="0"/>
              </a:rPr>
              <a:t>       …………………………</a:t>
            </a:r>
            <a:endParaRPr lang="pl-PL" altLang="pl-PL" sz="1800" dirty="0"/>
          </a:p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aseline="30000" dirty="0">
                <a:cs typeface="Times New Roman" panose="02020603050405020304" pitchFamily="18" charset="0"/>
              </a:rPr>
              <a:t>              (miejscowość, data)                                                                                    </a:t>
            </a:r>
            <a:r>
              <a:rPr lang="pl-PL" altLang="pl-PL" sz="1800" dirty="0">
                <a:cs typeface="Times New Roman" panose="02020603050405020304" pitchFamily="18" charset="0"/>
              </a:rPr>
              <a:t>    </a:t>
            </a:r>
            <a:r>
              <a:rPr lang="pl-PL" altLang="pl-PL" sz="1800" baseline="30000" dirty="0">
                <a:cs typeface="Times New Roman" panose="02020603050405020304" pitchFamily="18" charset="0"/>
              </a:rPr>
              <a:t>(podpis)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ole tekstowe 1">
            <a:extLst>
              <a:ext uri="{FF2B5EF4-FFF2-40B4-BE49-F238E27FC236}">
                <a16:creationId xmlns:a16="http://schemas.microsoft.com/office/drawing/2014/main" xmlns="" id="{08BD05C0-4F6E-499C-B8D7-9DA8A8CAB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49275"/>
            <a:ext cx="93599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          WYDAWANIE ZAŚWIADCZEŃ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(potwierdzających odmowę wydania karty do głosowania)   </a:t>
            </a:r>
          </a:p>
        </p:txBody>
      </p:sp>
      <p:sp>
        <p:nvSpPr>
          <p:cNvPr id="92163" name="Prostokąt 4">
            <a:extLst>
              <a:ext uri="{FF2B5EF4-FFF2-40B4-BE49-F238E27FC236}">
                <a16:creationId xmlns:a16="http://schemas.microsoft.com/office/drawing/2014/main" xmlns="" id="{A12733D2-D35D-4778-B960-08D48E808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205038"/>
            <a:ext cx="72739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>
                <a:latin typeface="Arial" panose="020B0604020202020204" pitchFamily="34" charset="0"/>
              </a:rPr>
              <a:t>Na żądanie wyborcy komisja obowiązana jest również wydać zaświadczenie potwierdzające odmowę wydania karty do głosowania z podaniem przyczyny odmowy </a:t>
            </a:r>
            <a:br>
              <a:rPr lang="pl-PL" altLang="pl-PL" sz="2200">
                <a:latin typeface="Arial" panose="020B0604020202020204" pitchFamily="34" charset="0"/>
              </a:rPr>
            </a:br>
            <a:r>
              <a:rPr lang="pl-PL" altLang="pl-PL" sz="2200">
                <a:latin typeface="Arial Black" panose="020B0A04020102020204" pitchFamily="34" charset="0"/>
              </a:rPr>
              <a:t>(np. gdy wyborca nie jest ujęty w spisie wyborców).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ole tekstowe 1">
            <a:extLst>
              <a:ext uri="{FF2B5EF4-FFF2-40B4-BE49-F238E27FC236}">
                <a16:creationId xmlns:a16="http://schemas.microsoft.com/office/drawing/2014/main" xmlns="" id="{E8B7B145-6790-462B-8E11-D776BC23A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81025"/>
            <a:ext cx="842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ZAPEŁNIENIE URNY WYBORCZEJ</a:t>
            </a:r>
            <a:endParaRPr lang="pl-PL" altLang="pl-PL" sz="2000">
              <a:solidFill>
                <a:srgbClr val="9D032A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70BEFDF1-0251-4AF7-AA40-5100EAE9B1A5}"/>
              </a:ext>
            </a:extLst>
          </p:cNvPr>
          <p:cNvSpPr/>
          <p:nvPr/>
        </p:nvSpPr>
        <p:spPr>
          <a:xfrm>
            <a:off x="250825" y="1341438"/>
            <a:ext cx="8569325" cy="3662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1" dirty="0">
                <a:latin typeface="+mj-lt"/>
              </a:rPr>
              <a:t>Komisja czuwa, aby nie doszło do przepełnienia urny wyborczej. </a:t>
            </a:r>
          </a:p>
          <a:p>
            <a:pPr>
              <a:defRPr/>
            </a:pPr>
            <a:endParaRPr lang="pl-PL" sz="1400" b="1" dirty="0">
              <a:latin typeface="+mj-lt"/>
            </a:endParaRPr>
          </a:p>
          <a:p>
            <a:pPr>
              <a:defRPr/>
            </a:pPr>
            <a:r>
              <a:rPr lang="pl-PL" sz="2000" b="1" u="sng" dirty="0">
                <a:solidFill>
                  <a:srgbClr val="9D032A"/>
                </a:solidFill>
                <a:latin typeface="+mj-lt"/>
              </a:rPr>
              <a:t>Otwieranie urny przy wykonywaniu tego zadania jest niedopuszczalne</a:t>
            </a:r>
            <a:r>
              <a:rPr lang="pl-PL" sz="2000" b="1" dirty="0">
                <a:solidFill>
                  <a:srgbClr val="9D032A"/>
                </a:solidFill>
                <a:latin typeface="+mj-lt"/>
              </a:rPr>
              <a:t>. </a:t>
            </a:r>
          </a:p>
          <a:p>
            <a:pPr>
              <a:defRPr/>
            </a:pPr>
            <a:endParaRPr lang="pl-PL" sz="1400" b="1" dirty="0">
              <a:solidFill>
                <a:schemeClr val="accent2"/>
              </a:solidFill>
              <a:latin typeface="+mj-lt"/>
            </a:endParaRPr>
          </a:p>
          <a:p>
            <a:pPr algn="just">
              <a:defRPr/>
            </a:pPr>
            <a:r>
              <a:rPr lang="pl-PL" sz="2000" b="1" dirty="0">
                <a:latin typeface="+mj-lt"/>
              </a:rPr>
              <a:t>Jeżeli komisja stwierdzi, że urna uległa zapełnieniu, powinna: </a:t>
            </a:r>
          </a:p>
          <a:p>
            <a:pPr>
              <a:defRPr/>
            </a:pPr>
            <a:endParaRPr lang="pl-PL" sz="1400" b="1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latin typeface="+mj-lt"/>
              </a:rPr>
              <a:t>zakleić oraz opieczętować wlot tej urny i wykorzystać drugą urnę, jeżeli została dostarczona przed rozpoczęciem głosowania lub niezwłocznie zwrócić się </a:t>
            </a:r>
            <a:br>
              <a:rPr lang="pl-PL" sz="2000" b="1" dirty="0">
                <a:latin typeface="+mj-lt"/>
              </a:rPr>
            </a:br>
            <a:r>
              <a:rPr lang="pl-PL" sz="2000" b="1" dirty="0">
                <a:latin typeface="+mj-lt"/>
              </a:rPr>
              <a:t>do WBP o dostarczenie drugiej urny. Urna, która uległa przepełnieniu pozostaje w lokalu wyborczym. </a:t>
            </a:r>
          </a:p>
          <a:p>
            <a:pPr>
              <a:defRPr/>
            </a:pPr>
            <a:endParaRPr lang="pl-PL" sz="1000" b="1" dirty="0">
              <a:latin typeface="+mj-lt"/>
            </a:endParaRPr>
          </a:p>
          <a:p>
            <a:pPr>
              <a:defRPr/>
            </a:pPr>
            <a:r>
              <a:rPr lang="pl-PL" sz="2000" b="1" dirty="0">
                <a:latin typeface="+mj-lt"/>
              </a:rPr>
              <a:t>Przed rozpoczęciem stosowania drugiej urny komisja sprawdza, czy: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latin typeface="+mj-lt"/>
              </a:rPr>
              <a:t> jest ona pusta, a następnie zamyka ją i opieczętowuje. </a:t>
            </a:r>
          </a:p>
        </p:txBody>
      </p:sp>
      <p:sp>
        <p:nvSpPr>
          <p:cNvPr id="94212" name="Prostokąt 15">
            <a:extLst>
              <a:ext uri="{FF2B5EF4-FFF2-40B4-BE49-F238E27FC236}">
                <a16:creationId xmlns:a16="http://schemas.microsoft.com/office/drawing/2014/main" xmlns="" id="{D52A197D-5272-4539-B43C-F74893DAB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192713"/>
            <a:ext cx="4752975" cy="14763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Obie urny</a:t>
            </a:r>
            <a:r>
              <a:rPr lang="pl-PL" altLang="pl-PL" sz="1800">
                <a:latin typeface="Arial" panose="020B0604020202020204" pitchFamily="34" charset="0"/>
              </a:rPr>
              <a:t> </a:t>
            </a:r>
            <a:r>
              <a:rPr lang="pl-PL" altLang="pl-PL" sz="1800" b="1">
                <a:latin typeface="Arial" panose="020B0604020202020204" pitchFamily="34" charset="0"/>
              </a:rPr>
              <a:t>powinny być ustawione </a:t>
            </a:r>
            <a:br>
              <a:rPr lang="pl-PL" altLang="pl-PL" sz="1800" b="1">
                <a:latin typeface="Arial" panose="020B0604020202020204" pitchFamily="34" charset="0"/>
              </a:rPr>
            </a:br>
            <a:r>
              <a:rPr lang="pl-PL" altLang="pl-PL" sz="1800" b="1">
                <a:latin typeface="Arial" panose="020B0604020202020204" pitchFamily="34" charset="0"/>
              </a:rPr>
              <a:t>w takim miejscu, by były przez cały czas głosowania widoczne dla członków komisji i mężów zaufania, obserwatorów społecznych oraz międzynarodowych.</a:t>
            </a:r>
            <a:endParaRPr lang="pl-PL" altLang="pl-PL" sz="1800">
              <a:latin typeface="Arial" panose="020B0604020202020204" pitchFamily="34" charset="0"/>
            </a:endParaRPr>
          </a:p>
        </p:txBody>
      </p:sp>
      <p:pic>
        <p:nvPicPr>
          <p:cNvPr id="94213" name="Obraz 11" descr="WYBORY - nowa_urna.png">
            <a:extLst>
              <a:ext uri="{FF2B5EF4-FFF2-40B4-BE49-F238E27FC236}">
                <a16:creationId xmlns:a16="http://schemas.microsoft.com/office/drawing/2014/main" xmlns="" id="{D2242692-0103-4D45-B873-40DC229BC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892675"/>
            <a:ext cx="14700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Obraz 11" descr="WYBORY - nowa_urna.png">
            <a:extLst>
              <a:ext uri="{FF2B5EF4-FFF2-40B4-BE49-F238E27FC236}">
                <a16:creationId xmlns:a16="http://schemas.microsoft.com/office/drawing/2014/main" xmlns="" id="{F5EEAF22-387D-4E96-8F05-2CD6E4A8A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487863"/>
            <a:ext cx="14700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zaokrąglony 9">
            <a:extLst>
              <a:ext uri="{FF2B5EF4-FFF2-40B4-BE49-F238E27FC236}">
                <a16:creationId xmlns:a16="http://schemas.microsoft.com/office/drawing/2014/main" xmlns="" id="{461CCA1B-F0FA-4045-A655-39C795EC077E}"/>
              </a:ext>
            </a:extLst>
          </p:cNvPr>
          <p:cNvSpPr/>
          <p:nvPr/>
        </p:nvSpPr>
        <p:spPr>
          <a:xfrm>
            <a:off x="109538" y="1517650"/>
            <a:ext cx="8891587" cy="1346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018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7283" name="AutoShape 4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>
            <a:extLst>
              <a:ext uri="{FF2B5EF4-FFF2-40B4-BE49-F238E27FC236}">
                <a16:creationId xmlns:a16="http://schemas.microsoft.com/office/drawing/2014/main" xmlns="" id="{B88E0622-2FD1-4307-9B2E-5DD5413665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1638300"/>
            <a:ext cx="30670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97284" name="AutoShape 6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>
            <a:extLst>
              <a:ext uri="{FF2B5EF4-FFF2-40B4-BE49-F238E27FC236}">
                <a16:creationId xmlns:a16="http://schemas.microsoft.com/office/drawing/2014/main" xmlns="" id="{613AB884-0FC4-4D41-B656-66C2CBA34D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233363"/>
            <a:ext cx="987266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pic>
        <p:nvPicPr>
          <p:cNvPr id="97285" name="Obraz 6">
            <a:extLst>
              <a:ext uri="{FF2B5EF4-FFF2-40B4-BE49-F238E27FC236}">
                <a16:creationId xmlns:a16="http://schemas.microsoft.com/office/drawing/2014/main" xmlns="" id="{55D5FD88-D8B2-4874-8EC6-434CDDDCC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13488"/>
            <a:ext cx="11858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pole tekstowe 5">
            <a:extLst>
              <a:ext uri="{FF2B5EF4-FFF2-40B4-BE49-F238E27FC236}">
                <a16:creationId xmlns:a16="http://schemas.microsoft.com/office/drawing/2014/main" xmlns="" id="{02F72150-8F75-4A7C-8AD2-BC7D0D2E0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63575"/>
            <a:ext cx="642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9D032A"/>
                </a:solidFill>
                <a:latin typeface="Arial Black" panose="020B0A04020102020204" pitchFamily="34" charset="0"/>
              </a:rPr>
              <a:t>GŁOSOWANIE KORESPONDENCYJNE</a:t>
            </a:r>
          </a:p>
        </p:txBody>
      </p:sp>
      <p:sp>
        <p:nvSpPr>
          <p:cNvPr id="97287" name="Prostokąt 7">
            <a:extLst>
              <a:ext uri="{FF2B5EF4-FFF2-40B4-BE49-F238E27FC236}">
                <a16:creationId xmlns:a16="http://schemas.microsoft.com/office/drawing/2014/main" xmlns="" id="{6A9FFA63-EE6E-49EC-921F-D3FB4A7D0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1031875"/>
            <a:ext cx="752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0000"/>
                </a:solidFill>
                <a:latin typeface="Arial" panose="020B0604020202020204" pitchFamily="34" charset="0"/>
              </a:rPr>
              <a:t>(Sposób postępowania w głosowaniu korespondencyjnym) </a:t>
            </a:r>
            <a:endParaRPr lang="pl-PL" altLang="pl-PL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7288" name="Prostokąt 1">
            <a:extLst>
              <a:ext uri="{FF2B5EF4-FFF2-40B4-BE49-F238E27FC236}">
                <a16:creationId xmlns:a16="http://schemas.microsoft.com/office/drawing/2014/main" xmlns="" id="{87EAE4E2-B9AF-49BC-A3D3-0E9E54E49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614488"/>
            <a:ext cx="8642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UCHWAŁA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nr 212/2020 PAŃSTWOWEJ </a:t>
            </a:r>
            <a:r>
              <a:rPr lang="pl-PL" altLang="pl-PL" sz="1800" b="1" dirty="0">
                <a:latin typeface="Arial" panose="020B0604020202020204" pitchFamily="34" charset="0"/>
              </a:rPr>
              <a:t>KOMISJI WYBORCZEJ</a:t>
            </a:r>
            <a:r>
              <a:rPr lang="pl-PL" altLang="pl-PL" sz="1800" dirty="0">
                <a:latin typeface="Arial" panose="020B0604020202020204" pitchFamily="34" charset="0"/>
              </a:rPr>
              <a:t> </a:t>
            </a:r>
            <a:br>
              <a:rPr lang="pl-PL" altLang="pl-PL" sz="1800" dirty="0">
                <a:latin typeface="Arial" panose="020B0604020202020204" pitchFamily="34" charset="0"/>
              </a:rPr>
            </a:br>
            <a:r>
              <a:rPr lang="pl-PL" altLang="pl-PL" sz="1800" dirty="0">
                <a:latin typeface="Arial" panose="020B0604020202020204" pitchFamily="34" charset="0"/>
              </a:rPr>
              <a:t>z dnia </a:t>
            </a:r>
            <a:r>
              <a:rPr lang="pl-PL" altLang="pl-PL" sz="1800" dirty="0" smtClean="0">
                <a:latin typeface="Arial" panose="020B0604020202020204" pitchFamily="34" charset="0"/>
              </a:rPr>
              <a:t>18 sierpnia 2020r</a:t>
            </a:r>
            <a:r>
              <a:rPr lang="pl-PL" altLang="pl-PL" sz="1800" dirty="0">
                <a:latin typeface="Arial" panose="020B0604020202020204" pitchFamily="34" charset="0"/>
              </a:rPr>
              <a:t>. </a:t>
            </a:r>
            <a:br>
              <a:rPr lang="pl-PL" altLang="pl-PL" sz="1800" dirty="0">
                <a:latin typeface="Arial" panose="020B0604020202020204" pitchFamily="34" charset="0"/>
              </a:rPr>
            </a:br>
            <a:r>
              <a:rPr lang="pl-PL" altLang="pl-PL" sz="1800" b="1" dirty="0">
                <a:latin typeface="Arial" panose="020B0604020202020204" pitchFamily="34" charset="0"/>
              </a:rPr>
              <a:t>w sprawie sposobu postępowania z kopertami zwrotnymi i pakietami wyborczymi w  głosowaniu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korespondencyjnym</a:t>
            </a:r>
            <a:endParaRPr lang="pl-PL" altLang="pl-PL" sz="1800" b="1" dirty="0">
              <a:latin typeface="Arial" panose="020B0604020202020204" pitchFamily="34" charset="0"/>
            </a:endParaRPr>
          </a:p>
        </p:txBody>
      </p:sp>
      <p:sp>
        <p:nvSpPr>
          <p:cNvPr id="97289" name="Prostokąt 3">
            <a:extLst>
              <a:ext uri="{FF2B5EF4-FFF2-40B4-BE49-F238E27FC236}">
                <a16:creationId xmlns:a16="http://schemas.microsoft.com/office/drawing/2014/main" xmlns="" id="{1DE76745-1C82-4877-8F9E-A57C1FDA2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2843213"/>
            <a:ext cx="88566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 smtClean="0">
                <a:latin typeface="Arial" panose="020B0604020202020204" pitchFamily="34" charset="0"/>
              </a:rPr>
              <a:t>Określa sposób postępowania z:</a:t>
            </a:r>
            <a:endParaRPr lang="pl-PL" altLang="pl-PL" sz="1800" b="1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1)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kopertami </a:t>
            </a:r>
            <a:r>
              <a:rPr lang="pl-PL" altLang="pl-PL" sz="1800" b="1" dirty="0">
                <a:latin typeface="Arial" panose="020B0604020202020204" pitchFamily="34" charset="0"/>
              </a:rPr>
              <a:t>zwrotnymi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dostarczonymi </a:t>
            </a:r>
            <a:r>
              <a:rPr lang="pl-PL" altLang="pl-PL" sz="1800" b="1" dirty="0">
                <a:latin typeface="Arial" panose="020B0604020202020204" pitchFamily="34" charset="0"/>
              </a:rPr>
              <a:t>do obwodowej komisji wyborczej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do </a:t>
            </a:r>
            <a:r>
              <a:rPr lang="pl-PL" altLang="pl-PL" sz="1800" b="1" dirty="0">
                <a:latin typeface="Arial" panose="020B0604020202020204" pitchFamily="34" charset="0"/>
              </a:rPr>
              <a:t>zakończenia głosowania,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2)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kopertami </a:t>
            </a:r>
            <a:r>
              <a:rPr lang="pl-PL" altLang="pl-PL" sz="1800" b="1" dirty="0">
                <a:latin typeface="Arial" panose="020B0604020202020204" pitchFamily="34" charset="0"/>
              </a:rPr>
              <a:t>zwrotnymi dostarczonymi do obwodowej komisji wyborczej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po </a:t>
            </a:r>
            <a:r>
              <a:rPr lang="pl-PL" altLang="pl-PL" sz="1800" b="1" dirty="0">
                <a:latin typeface="Arial" panose="020B0604020202020204" pitchFamily="34" charset="0"/>
              </a:rPr>
              <a:t>zakończeniu głosowania,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3)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kopertami </a:t>
            </a:r>
            <a:r>
              <a:rPr lang="pl-PL" altLang="pl-PL" sz="1800" b="1" dirty="0">
                <a:latin typeface="Arial" panose="020B0604020202020204" pitchFamily="34" charset="0"/>
              </a:rPr>
              <a:t>zwrotnymi zawierającymi niezaklejone koperty na kartę do głosowania, zwane dalej „kopertami na kartę do głosowania”,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4)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kopertami </a:t>
            </a:r>
            <a:r>
              <a:rPr lang="pl-PL" altLang="pl-PL" sz="1800" b="1" dirty="0">
                <a:latin typeface="Arial" panose="020B0604020202020204" pitchFamily="34" charset="0"/>
              </a:rPr>
              <a:t>zwrotnymi niezawierającymi podpisanego oświadczenia o osobistym i tajnym oddaniu głosu,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5)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pakietami </a:t>
            </a:r>
            <a:r>
              <a:rPr lang="pl-PL" altLang="pl-PL" sz="1800" b="1" dirty="0">
                <a:latin typeface="Arial" panose="020B0604020202020204" pitchFamily="34" charset="0"/>
              </a:rPr>
              <a:t>wyborczymi nieodebranymi przez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wyborcę niepełnosprawnego lub wyborcę, który najpóźniej w dniu głosowania ukończył 60 lat lub podlegał kwarantannie, izolacji lub izolacji w warunkach domowych</a:t>
            </a:r>
            <a:endParaRPr lang="pl-PL" altLang="pl-PL" sz="1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4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>
            <a:extLst>
              <a:ext uri="{FF2B5EF4-FFF2-40B4-BE49-F238E27FC236}">
                <a16:creationId xmlns:a16="http://schemas.microsoft.com/office/drawing/2014/main" xmlns="" id="{359CB5CF-5C34-4F67-925F-C413E524DA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1638300"/>
            <a:ext cx="30670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99331" name="AutoShape 6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>
            <a:extLst>
              <a:ext uri="{FF2B5EF4-FFF2-40B4-BE49-F238E27FC236}">
                <a16:creationId xmlns:a16="http://schemas.microsoft.com/office/drawing/2014/main" xmlns="" id="{A3E57217-CA6F-4232-B3D4-72AC23EFB8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188913"/>
            <a:ext cx="987266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pic>
        <p:nvPicPr>
          <p:cNvPr id="99332" name="Obraz 6">
            <a:extLst>
              <a:ext uri="{FF2B5EF4-FFF2-40B4-BE49-F238E27FC236}">
                <a16:creationId xmlns:a16="http://schemas.microsoft.com/office/drawing/2014/main" xmlns="" id="{216E3748-9CE4-4597-99B7-41BA05140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13488"/>
            <a:ext cx="11858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pole tekstowe 5">
            <a:extLst>
              <a:ext uri="{FF2B5EF4-FFF2-40B4-BE49-F238E27FC236}">
                <a16:creationId xmlns:a16="http://schemas.microsoft.com/office/drawing/2014/main" xmlns="" id="{075750E5-C665-434A-B660-8DC4DD4E6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63575"/>
            <a:ext cx="642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9D032A"/>
                </a:solidFill>
                <a:latin typeface="Arial Black" panose="020B0A04020102020204" pitchFamily="34" charset="0"/>
              </a:rPr>
              <a:t>GŁOSOWANIE KORESPONDENCYJNE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3E86B8F8-A3A4-4485-9F39-07A1B837F6D2}"/>
              </a:ext>
            </a:extLst>
          </p:cNvPr>
          <p:cNvSpPr/>
          <p:nvPr/>
        </p:nvSpPr>
        <p:spPr>
          <a:xfrm>
            <a:off x="468313" y="1628775"/>
            <a:ext cx="82804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2000" b="1" dirty="0">
                <a:solidFill>
                  <a:srgbClr val="000000"/>
                </a:solidFill>
                <a:latin typeface="+mn-lt"/>
              </a:rPr>
              <a:t>Koperty zwrotne, doręczone do obwodowej komisji </a:t>
            </a:r>
            <a:r>
              <a:rPr lang="pl-PL" sz="2000" b="1" dirty="0" smtClean="0">
                <a:solidFill>
                  <a:srgbClr val="000000"/>
                </a:solidFill>
                <a:latin typeface="+mn-lt"/>
              </a:rPr>
              <a:t>wyborczej do </a:t>
            </a:r>
            <a:r>
              <a:rPr lang="pl-PL" sz="2000" b="1" dirty="0">
                <a:solidFill>
                  <a:srgbClr val="000000"/>
                </a:solidFill>
                <a:latin typeface="+mn-lt"/>
              </a:rPr>
              <a:t>zakończenia głosowania, komisja otwiera niezwłocznie po doręczeniu i sprawdza, czy w kopercie zwrotnej znajduje się:</a:t>
            </a:r>
          </a:p>
          <a:p>
            <a:pPr>
              <a:defRPr/>
            </a:pPr>
            <a:endParaRPr lang="pl-PL" sz="2000" b="1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pl-PL" sz="2000" b="1" dirty="0">
                <a:solidFill>
                  <a:srgbClr val="000000"/>
                </a:solidFill>
                <a:latin typeface="+mn-lt"/>
              </a:rPr>
              <a:t>podpisane przez wyborcę oświadczenie o osobistym i tajnym oddaniu głosu; </a:t>
            </a:r>
          </a:p>
          <a:p>
            <a:pPr marL="342900" indent="-342900">
              <a:buFontTx/>
              <a:buAutoNum type="arabicParenR"/>
              <a:defRPr/>
            </a:pPr>
            <a:endParaRPr lang="pl-PL" sz="2000" b="1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Tx/>
              <a:buAutoNum type="arabicParenR"/>
              <a:defRPr/>
            </a:pPr>
            <a:endParaRPr lang="pl-PL" sz="2000" b="1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Tx/>
              <a:buAutoNum type="arabicParenR"/>
              <a:defRPr/>
            </a:pPr>
            <a:endParaRPr lang="pl-PL" sz="2000" b="1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Tx/>
              <a:buAutoNum type="arabicParenR"/>
              <a:defRPr/>
            </a:pPr>
            <a:endParaRPr lang="pl-PL" sz="2000" b="1" dirty="0" smtClean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endParaRPr lang="pl-PL" sz="2000" b="1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pl-PL" sz="2000" b="1" dirty="0">
                <a:solidFill>
                  <a:srgbClr val="000000"/>
                </a:solidFill>
                <a:latin typeface="+mn-lt"/>
              </a:rPr>
              <a:t>2) zaklejona koperta na kartę do głosowania. 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793E5A83-0571-47FB-B8E6-8A2E46083157}"/>
              </a:ext>
            </a:extLst>
          </p:cNvPr>
          <p:cNvSpPr/>
          <p:nvPr/>
        </p:nvSpPr>
        <p:spPr>
          <a:xfrm>
            <a:off x="2955925" y="3644900"/>
            <a:ext cx="2520950" cy="11525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b="1" dirty="0">
                <a:solidFill>
                  <a:schemeClr val="tx1"/>
                </a:solidFill>
              </a:rPr>
              <a:t>Oświadczenie </a:t>
            </a:r>
            <a:br>
              <a:rPr lang="pl-PL" sz="1400" b="1" dirty="0">
                <a:solidFill>
                  <a:schemeClr val="tx1"/>
                </a:solidFill>
              </a:rPr>
            </a:br>
            <a:r>
              <a:rPr lang="pl-PL" sz="1400" b="1" dirty="0">
                <a:solidFill>
                  <a:schemeClr val="tx1"/>
                </a:solidFill>
              </a:rPr>
              <a:t>o osobistym i tajnym oddaniu głosu </a:t>
            </a:r>
            <a:br>
              <a:rPr lang="pl-PL" sz="1400" b="1" dirty="0">
                <a:solidFill>
                  <a:schemeClr val="tx1"/>
                </a:solidFill>
              </a:rPr>
            </a:br>
            <a:r>
              <a:rPr lang="pl-PL" sz="1400" b="1" dirty="0">
                <a:solidFill>
                  <a:schemeClr val="tx1"/>
                </a:solidFill>
              </a:rPr>
              <a:t>na karcie do głosowania </a:t>
            </a:r>
          </a:p>
        </p:txBody>
      </p:sp>
      <p:pic>
        <p:nvPicPr>
          <p:cNvPr id="99336" name="Obraz 20" descr="koperta.png">
            <a:extLst>
              <a:ext uri="{FF2B5EF4-FFF2-40B4-BE49-F238E27FC236}">
                <a16:creationId xmlns:a16="http://schemas.microsoft.com/office/drawing/2014/main" xmlns="" id="{8D90161B-30B7-4947-B5C1-64B99697BFB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36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400675"/>
            <a:ext cx="3197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Obraz 11" descr="Spis wyborców - GK 2018.jpg">
            <a:extLst>
              <a:ext uri="{FF2B5EF4-FFF2-40B4-BE49-F238E27FC236}">
                <a16:creationId xmlns:a16="http://schemas.microsoft.com/office/drawing/2014/main" xmlns="" id="{7BB89BEE-64EB-4EAE-874F-A45C1EFBA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00438"/>
            <a:ext cx="816133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AutoShape 4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>
            <a:extLst>
              <a:ext uri="{FF2B5EF4-FFF2-40B4-BE49-F238E27FC236}">
                <a16:creationId xmlns:a16="http://schemas.microsoft.com/office/drawing/2014/main" xmlns="" id="{2F50C29A-33A4-45D7-8573-3582C34477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1638300"/>
            <a:ext cx="30670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101380" name="AutoShape 6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>
            <a:extLst>
              <a:ext uri="{FF2B5EF4-FFF2-40B4-BE49-F238E27FC236}">
                <a16:creationId xmlns:a16="http://schemas.microsoft.com/office/drawing/2014/main" xmlns="" id="{28424522-9098-4CAA-A4B2-613D924B90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233363"/>
            <a:ext cx="987266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pic>
        <p:nvPicPr>
          <p:cNvPr id="101381" name="Obraz 6">
            <a:extLst>
              <a:ext uri="{FF2B5EF4-FFF2-40B4-BE49-F238E27FC236}">
                <a16:creationId xmlns:a16="http://schemas.microsoft.com/office/drawing/2014/main" xmlns="" id="{935BBE5B-DD36-4FD0-96FF-872C4AFAE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13488"/>
            <a:ext cx="11858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2" name="pole tekstowe 5">
            <a:extLst>
              <a:ext uri="{FF2B5EF4-FFF2-40B4-BE49-F238E27FC236}">
                <a16:creationId xmlns:a16="http://schemas.microsoft.com/office/drawing/2014/main" xmlns="" id="{F72F35E8-E967-440B-ADA8-260D50F2D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63575"/>
            <a:ext cx="642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9D032A"/>
                </a:solidFill>
                <a:latin typeface="Arial Black" panose="020B0A04020102020204" pitchFamily="34" charset="0"/>
              </a:rPr>
              <a:t>GŁOSOWANIE KORESPONDENCYJNE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716B6C24-44FF-4CB1-946F-CFB7B8F64FF1}"/>
              </a:ext>
            </a:extLst>
          </p:cNvPr>
          <p:cNvSpPr/>
          <p:nvPr/>
        </p:nvSpPr>
        <p:spPr>
          <a:xfrm>
            <a:off x="341313" y="1435100"/>
            <a:ext cx="82804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1600" b="1" dirty="0">
                <a:latin typeface="+mn-lt"/>
              </a:rPr>
              <a:t>Jeżeli spełnione są powyższe warunki, komisja </a:t>
            </a:r>
            <a:r>
              <a:rPr lang="pl-PL" sz="1600" b="1" dirty="0" smtClean="0">
                <a:latin typeface="+mn-lt"/>
              </a:rPr>
              <a:t>porównuje imię, nazwisko i numer PESEL wyborcy zawarty w oświadczeniu o osobistym i tajnym oddaniu głosu, a następnie odnotowuje </a:t>
            </a:r>
            <a:r>
              <a:rPr lang="pl-PL" sz="1600" b="1" dirty="0">
                <a:latin typeface="+mn-lt"/>
              </a:rPr>
              <a:t>w rubryce spisu „Uwagi”, odpowiadającej pozycji, pod którą przy nazwisku wyborcy umieszczono informację o wysłaniu pakietu wyborczego, że wyborca głosował korespondencyjnie, a zaklejoną kopertę na kartę do głosowania komisja wrzuca do urny wyborczej. Oświadczenie o osobistym i tajnym oddaniu głosu komisja dołącza do spisu wyborców. </a:t>
            </a:r>
            <a:endParaRPr lang="pl-PL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1384" name="pole tekstowe 12">
            <a:extLst>
              <a:ext uri="{FF2B5EF4-FFF2-40B4-BE49-F238E27FC236}">
                <a16:creationId xmlns:a16="http://schemas.microsoft.com/office/drawing/2014/main" xmlns="" id="{57CED0C6-9556-4B39-A70C-A9ED3A736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7038" y="5805488"/>
            <a:ext cx="225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FF0000"/>
                </a:solidFill>
                <a:latin typeface="Arial" panose="020B0604020202020204" pitchFamily="34" charset="0"/>
              </a:rPr>
              <a:t>        wpis    komisji</a:t>
            </a:r>
          </a:p>
        </p:txBody>
      </p: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xmlns="" id="{2AF88835-52C2-46CC-BFE4-D41CFD614BF6}"/>
              </a:ext>
            </a:extLst>
          </p:cNvPr>
          <p:cNvCxnSpPr/>
          <p:nvPr/>
        </p:nvCxnSpPr>
        <p:spPr>
          <a:xfrm flipV="1">
            <a:off x="7740650" y="5229225"/>
            <a:ext cx="0" cy="9366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86" name="pole tekstowe 1">
            <a:extLst>
              <a:ext uri="{FF2B5EF4-FFF2-40B4-BE49-F238E27FC236}">
                <a16:creationId xmlns:a16="http://schemas.microsoft.com/office/drawing/2014/main" xmlns="" id="{7D7B1C3B-B80D-45F9-925F-7EBAD4144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292600"/>
            <a:ext cx="5762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600">
                <a:latin typeface="Arial" panose="020B0604020202020204" pitchFamily="34" charset="0"/>
              </a:rPr>
              <a:t>21.10.2018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C1145A61-66F9-4FFB-BBFA-0CA4879A9756}"/>
              </a:ext>
            </a:extLst>
          </p:cNvPr>
          <p:cNvSpPr/>
          <p:nvPr/>
        </p:nvSpPr>
        <p:spPr>
          <a:xfrm>
            <a:off x="6443663" y="4813300"/>
            <a:ext cx="785812" cy="260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B0A62EC-2955-42DA-8C04-E5FC9C44C1B0}"/>
              </a:ext>
            </a:extLst>
          </p:cNvPr>
          <p:cNvSpPr txBox="1">
            <a:spLocks/>
          </p:cNvSpPr>
          <p:nvPr/>
        </p:nvSpPr>
        <p:spPr>
          <a:xfrm>
            <a:off x="179388" y="549275"/>
            <a:ext cx="8229600" cy="63341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2000" b="1" dirty="0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NALEŻNOŚCI PIENIĘŻNE</a:t>
            </a:r>
            <a:endParaRPr lang="pl-PL" sz="2000" dirty="0">
              <a:latin typeface="Arial Black" panose="020B0A0402010202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D4E7375D-361C-43B2-B41B-C2A3C5851304}"/>
              </a:ext>
            </a:extLst>
          </p:cNvPr>
          <p:cNvSpPr/>
          <p:nvPr/>
        </p:nvSpPr>
        <p:spPr>
          <a:xfrm>
            <a:off x="323850" y="1292225"/>
            <a:ext cx="8208963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UWAGA: </a:t>
            </a:r>
          </a:p>
          <a:p>
            <a:pPr>
              <a:defRPr/>
            </a:pPr>
            <a:endParaRPr lang="pl-PL" sz="2000" b="1" dirty="0">
              <a:solidFill>
                <a:srgbClr val="0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0000"/>
                </a:solidFill>
              </a:rPr>
              <a:t>zryczałtowana dieta </a:t>
            </a:r>
            <a:r>
              <a:rPr lang="pl-PL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nie przysługuje</a:t>
            </a:r>
            <a:r>
              <a:rPr lang="pl-PL" sz="2000" b="1" dirty="0">
                <a:solidFill>
                  <a:srgbClr val="000000"/>
                </a:solidFill>
              </a:rPr>
              <a:t>, jeżeli członek obwodowej komisji wyborczej nie uczestniczył w czynnościach związanych z przeprowadzeniem głosowania lub ustaleniem wyników głosowania.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endParaRPr lang="pl-PL" sz="2000" b="1" dirty="0">
              <a:solidFill>
                <a:srgbClr val="00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pl-PL" sz="2000" b="1" dirty="0">
                <a:solidFill>
                  <a:srgbClr val="000000"/>
                </a:solidFill>
              </a:rPr>
              <a:t>dojazd członka obwodowej komisji wyborczej  na posiedzenie, szkolenie </a:t>
            </a:r>
            <a:r>
              <a:rPr lang="pl-PL" sz="2000" b="1" i="1" dirty="0">
                <a:solidFill>
                  <a:srgbClr val="000000"/>
                </a:solidFill>
              </a:rPr>
              <a:t>(o ile szkolenie przeprowadzane jest w tej samej gminie, w której siedzibę ma komisja)</a:t>
            </a:r>
            <a:r>
              <a:rPr lang="pl-PL" sz="2000" b="1" dirty="0">
                <a:solidFill>
                  <a:srgbClr val="000000"/>
                </a:solidFill>
              </a:rPr>
              <a:t>, </a:t>
            </a:r>
            <a:r>
              <a:rPr lang="pl-PL" sz="2000" b="1" dirty="0">
                <a:solidFill>
                  <a:srgbClr val="000000"/>
                </a:solidFill>
                <a:latin typeface="Arial Black" panose="020B0A04020102020204" pitchFamily="34" charset="0"/>
              </a:rPr>
              <a:t>traktowane jest jako dojazd do miejsca pracy i w związku z tym członkowi komisji nie przysługuje zwrot kosztów dojazdu do siedziby komisji czy miejsca szkolenia.</a:t>
            </a:r>
            <a:endParaRPr lang="pl-PL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2532" name="Obraz 4" descr="File:Star N52 (rysunek).jpg - Wikimedia Commons">
            <a:extLst>
              <a:ext uri="{FF2B5EF4-FFF2-40B4-BE49-F238E27FC236}">
                <a16:creationId xmlns:a16="http://schemas.microsoft.com/office/drawing/2014/main" xmlns="" id="{7A50E94E-0596-4E9C-B7C3-163037CAA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445125"/>
            <a:ext cx="27368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pole tekstowe 5">
            <a:extLst>
              <a:ext uri="{FF2B5EF4-FFF2-40B4-BE49-F238E27FC236}">
                <a16:creationId xmlns:a16="http://schemas.microsoft.com/office/drawing/2014/main" xmlns="" id="{66A8160B-BB6F-451D-8C59-0878D7B5C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63575"/>
            <a:ext cx="642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9D032A"/>
                </a:solidFill>
                <a:latin typeface="Arial Black" panose="020B0A04020102020204" pitchFamily="34" charset="0"/>
              </a:rPr>
              <a:t>GŁOSOWANIE KORESPONDENCYJNE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06CE63A4-1434-4FCB-A9E9-09915BF20382}"/>
              </a:ext>
            </a:extLst>
          </p:cNvPr>
          <p:cNvSpPr txBox="1"/>
          <p:nvPr/>
        </p:nvSpPr>
        <p:spPr>
          <a:xfrm>
            <a:off x="107950" y="1341438"/>
            <a:ext cx="9396413" cy="2600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l-PL" sz="10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l-PL" sz="22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Komisje w trakcie przeprowadzania głosowania ustalają na bieżąco:</a:t>
            </a:r>
          </a:p>
          <a:p>
            <a:pPr algn="ctr">
              <a:defRPr/>
            </a:pPr>
            <a:endParaRPr lang="pl-PL" sz="5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355600">
              <a:defRPr/>
            </a:pPr>
            <a:r>
              <a:rPr lang="pl-PL" sz="2100" dirty="0">
                <a:latin typeface="Franklin Gothic Book" panose="020B0503020102020204" pitchFamily="34" charset="0"/>
                <a:cs typeface="Arial" panose="020B0604020202020204" pitchFamily="34" charset="0"/>
              </a:rPr>
              <a:t>1) liczbę otrzymanych kopert zwrotnych;</a:t>
            </a:r>
          </a:p>
          <a:p>
            <a:pPr marL="355600">
              <a:defRPr/>
            </a:pPr>
            <a:r>
              <a:rPr lang="pl-PL" sz="2100" dirty="0">
                <a:latin typeface="Franklin Gothic Book" panose="020B0503020102020204" pitchFamily="34" charset="0"/>
                <a:cs typeface="Arial" panose="020B0604020202020204" pitchFamily="34" charset="0"/>
              </a:rPr>
              <a:t>2) liczbę kopert zwrotnych bez oświadczenia;</a:t>
            </a:r>
          </a:p>
          <a:p>
            <a:pPr marL="355600">
              <a:defRPr/>
            </a:pPr>
            <a:r>
              <a:rPr lang="pl-PL" sz="2100" dirty="0">
                <a:latin typeface="Franklin Gothic Book" panose="020B0503020102020204" pitchFamily="34" charset="0"/>
                <a:cs typeface="Arial" panose="020B0604020202020204" pitchFamily="34" charset="0"/>
              </a:rPr>
              <a:t>3) liczbę kopert zwrotnych z niepodpisanym oświadczeniem;</a:t>
            </a:r>
          </a:p>
          <a:p>
            <a:pPr marL="355600">
              <a:defRPr/>
            </a:pPr>
            <a:r>
              <a:rPr lang="pl-PL" sz="2100" dirty="0">
                <a:latin typeface="Franklin Gothic Book" panose="020B0503020102020204" pitchFamily="34" charset="0"/>
                <a:cs typeface="Arial" panose="020B0604020202020204" pitchFamily="34" charset="0"/>
              </a:rPr>
              <a:t>4) liczbę kopert zwrotnych bez koperty na kartę do głosowania;</a:t>
            </a:r>
          </a:p>
          <a:p>
            <a:pPr marL="355600">
              <a:defRPr/>
            </a:pPr>
            <a:r>
              <a:rPr lang="pl-PL" sz="2100" dirty="0">
                <a:latin typeface="Franklin Gothic Book" panose="020B0503020102020204" pitchFamily="34" charset="0"/>
                <a:cs typeface="Arial" panose="020B0604020202020204" pitchFamily="34" charset="0"/>
              </a:rPr>
              <a:t>5) liczbę kopert zwrotnych z niezaklejoną kopertą na kartę do głosowania;</a:t>
            </a:r>
          </a:p>
          <a:p>
            <a:pPr marL="355600">
              <a:defRPr/>
            </a:pPr>
            <a:r>
              <a:rPr lang="pl-PL" sz="2100" dirty="0">
                <a:latin typeface="Franklin Gothic Book" panose="020B0503020102020204" pitchFamily="34" charset="0"/>
                <a:cs typeface="Arial" panose="020B0604020202020204" pitchFamily="34" charset="0"/>
              </a:rPr>
              <a:t>6) liczbę kopert na kartę do głosowania wrzuconych do urny.</a:t>
            </a:r>
          </a:p>
        </p:txBody>
      </p:sp>
      <p:pic>
        <p:nvPicPr>
          <p:cNvPr id="103428" name="Picture 2" descr="http://www.eksperciwoswiacie.pl/gfx/oswiatainfo/pl/defaultaktualnosci/394/59/1/532053718.jpg">
            <a:extLst>
              <a:ext uri="{FF2B5EF4-FFF2-40B4-BE49-F238E27FC236}">
                <a16:creationId xmlns:a16="http://schemas.microsoft.com/office/drawing/2014/main" xmlns="" id="{1CAB0CAE-546B-4C58-9267-128CE0DA6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070100"/>
            <a:ext cx="1073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17DCD8FA-8AF8-44A5-B876-904D0AE781C3}"/>
              </a:ext>
            </a:extLst>
          </p:cNvPr>
          <p:cNvSpPr/>
          <p:nvPr/>
        </p:nvSpPr>
        <p:spPr>
          <a:xfrm>
            <a:off x="250825" y="4327525"/>
            <a:ext cx="8018463" cy="6858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Otrzymanych przez komisję </a:t>
            </a:r>
            <a:r>
              <a:rPr lang="pl-PL" b="1" u="sng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pustych kopert zwrotnych nie uwzględnia się</a:t>
            </a:r>
            <a:r>
              <a:rPr lang="pl-PL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br>
              <a:rPr lang="pl-PL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przy dokonywaniu powyższych ustaleń. </a:t>
            </a:r>
            <a:endParaRPr lang="pl-PL" b="1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3430" name="pole tekstowe 8">
            <a:extLst>
              <a:ext uri="{FF2B5EF4-FFF2-40B4-BE49-F238E27FC236}">
                <a16:creationId xmlns:a16="http://schemas.microsoft.com/office/drawing/2014/main" xmlns="" id="{EDA6CBE0-10C7-4974-AB24-98D80FA2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16563"/>
            <a:ext cx="8148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latin typeface="Franklin Gothic Book" panose="020B0503020102020204" pitchFamily="34" charset="0"/>
                <a:cs typeface="Arial" panose="020B0604020202020204" pitchFamily="34" charset="0"/>
              </a:rPr>
              <a:t>Wskazany członek komisji zapisuje ww. dane na </a:t>
            </a:r>
            <a:r>
              <a:rPr lang="pl-PL" altLang="pl-PL" sz="1800" b="1">
                <a:latin typeface="Franklin Gothic Book" panose="020B0503020102020204" pitchFamily="34" charset="0"/>
                <a:cs typeface="Arial" panose="020B0604020202020204" pitchFamily="34" charset="0"/>
              </a:rPr>
              <a:t>arkuszu pomocniczym </a:t>
            </a:r>
            <a:r>
              <a:rPr lang="pl-PL" altLang="pl-PL" sz="1800">
                <a:latin typeface="Franklin Gothic Book" panose="020B0503020102020204" pitchFamily="34" charset="0"/>
                <a:cs typeface="Arial" panose="020B0604020202020204" pitchFamily="34" charset="0"/>
              </a:rPr>
              <a:t>pod nadzorem przewodniczącego lub zastępcy przewodniczącego komisji.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>
            <a:extLst>
              <a:ext uri="{FF2B5EF4-FFF2-40B4-BE49-F238E27FC236}">
                <a16:creationId xmlns:a16="http://schemas.microsoft.com/office/drawing/2014/main" xmlns="" id="{A4BA8CFB-0449-4F5A-9787-7BBF78461355}"/>
              </a:ext>
            </a:extLst>
          </p:cNvPr>
          <p:cNvSpPr/>
          <p:nvPr/>
        </p:nvSpPr>
        <p:spPr>
          <a:xfrm>
            <a:off x="307975" y="5305425"/>
            <a:ext cx="7504113" cy="13636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4451" name="AutoShape 4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>
            <a:extLst>
              <a:ext uri="{FF2B5EF4-FFF2-40B4-BE49-F238E27FC236}">
                <a16:creationId xmlns:a16="http://schemas.microsoft.com/office/drawing/2014/main" xmlns="" id="{481DE01D-A29B-4B2E-8E7C-E1C61336A1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-1638300"/>
            <a:ext cx="30670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104452" name="AutoShape 6" descr="data:image/jpeg;base64,/9j/4AAQSkZJRgABAQAAAQABAAD/2wCEAAkGBxQSEhQUExQVFRUXFBgZGRgYFBgYFxcXFhcXGhcaFxUYHCghGholHBcUITEhJSkrLi4uGCAzODMsNygtLisBCgoKDg0OGxAQGywkICQwLDAsNDc0LCwsLDQsLCwsNCwsNCwsLC0sLCwsLCwsLCwsLSwsLC8sLCwsLCwsNDQsLP/AABEIAPgAywMBEQACEQEDEQH/xAAcAAABBQEBAQAAAAAAAAAAAAAAAwQFBgcCAQj/xABDEAACAQIDBQQHBQYEBgMAAAABAgMAEQQSIQUGMUFRE2FxgQciMkKRobEUUmLB0SNykrLh8BUkQ4IzU2OiwvEINFT/xAAbAQEAAgMBAQAAAAAAAAAAAAAAAwQBAgUGB//EADwRAAIBAwEECAUCBQMFAQEAAAABAgMEETEFEiFBE1FhcYGhsfAiMpHB0RThBiNCcvEzUrI0Q2JzghYV/9oADAMBAAIRAxEAPwDcaAKAKAKAKAKAKAKAKAKAKAKAb4zGpELu1ug5nwFbRg5PgR1KsKazJkJLt6R/+DHYfebX+g+dT9DGPzsoyvKk/wDTiNycQ3tTEeGn0ArO9TWiI/58tZHgglHCd7+LfrTpIf7TG5UWk35/k7TF4pPeDjobf0Pzp/Kl2GyqXEOeR9hN4VJyyqYz14j9RWsqDxmLyT076LeJrBNK1xcag1XLyeT2gCgCgCgCgCgCgCgCgCgCgCgCgCgCgCgCgCgGO1toiBLnVjoo6n9Kkp03N4ILiuqUc8+RX44DIxkl1Y8ByA8PyqeVRRW7A58abm9+pqPQKgJz0LQzg9yGgwc2oYE5oVcWYX/vka2jJx0NZQUlhieCxrYZsrXaInzXw/SpXFVVlamlOrK3eHxi/ItCsCARqDqKqHUTyso9oZCgCgCgCgCgCgCgCgCgCgCgCgGs2MytYjS1cG923G0uuinHMcLL557OtYwSxp70cjiOQMLg3rr29zSuIb9KWV716iNprU6qcweMwAJPAUMN44lTWUzytI3sjRR06fr4mrc/5cVFHJUumqOb0WhKyrGFFiS393uKr8S3JQ3eGpxFFQwojpIKxklUDowUyZ3BGSGmTRxGrratiJrAnLGGBB4GsptPKNZRUlhim7eLILQMfZ1Xw5j6HzNSV4ppTRmzqNN0pctCfqsdAKA4klCi5Nqr3N3Rtob9WWF693WZUW9DnDzhxcdahsNoU72DnBYw8cdTMouOorV41CgCgCgCgCgCgCgCgPGUHiL1HVo06sd2pFNdvEym1oNzhADdSVPy+Fcl7FpU59JbSdOXZxT709e436Rvg+IshPO3iP05V0qMqy+Gql3rR+D4rzXaaPHIY7wTZYH7xl/iNj8r1dorM0VbuW7Sf0GW70Asv7ubzP8A7rNZ5kyG0hwR3Jq5ta1+VaGz4yY8gSsMmih4qVqTJHVqGRGaOsmkkR86VsivJDF3sw6HTz5fnW6WUyBvDQgzZMRE/UgHz0PyPyqWHxU3Eib3K0ZFsqodcScsfZFu8/kKo1p3M/hoJL/yl9lq/HHibJJaiYwYvdiWPfw+FUobCoyn0lxJ1JdvBfRcuzODbpXouAuqgcBauvSo06Ud2nFJdnA0bb1OqkMBQBQBQBQBQBQBQHLmwJ7qjrT6OnKaWcJv6GVxY0XaAPuny1rzlL+JYT1pS8OP4JXR7RZMSD7r/wANdKjtaFT/ALVRf/L+2TR08c0LK1+vwrowqKeifimvU1aIveZbwN3Mp+dvzq1b/OU71ZovwE9hP7Peg/KsVFxZravTuALZiOhP1rUzjDY/w9assQEomPa2ub+tmBJy5dMlhw5jXuaqkG+lxl5456scvfeXZJdHnHVjrzz99wph8SWdhYZRcc7gg21Pfrp3DrW9Oq5za5L37/c0nTUYJ82OX4VOQMj8RWyK8yH2gbBT+IfnU9LVlOtou84xgvJCvVx/MtbUuEZM1q8ZwXaW2qh1zhpAOJqvVuqNL55JGVFsSOMT73yNUJ7dsI61PJv7G/RS6gTGKSAL691Yo7cta1WNKnlt9mPUOlJLLHFdgjCgCgCgCgCgCgCgCgCmMADWG0llg5WQHhr38vjUNK5p1f8ATeV1rT66PwyZaa1ENpYftInTmV08RqPmBVqnLdkmQ1ob9NxK9sbEEAdUNrd393HlU1aPxd5z7afDuJXFe0GHBhf9ahRbnrlczmbaKRAFza/CwuT5VmMHLQz0ijqOMHllXtLn1uBBIsvJdPn33qt0Ly3PX0XVw95LvTLCUNPXtOpZFguxNoydfwsefeD9fHRCDjLEVlPy/b33JTUo5k8NeZ0mMSRcyMGHUVO4uLwyvvprgNMQ9ZRBJkZOuZlHIan8qli91Nlaa3pJBs5O0xQPKMfMafU/KtpfDS7zFFdJcZ5ItNVTqnga9aQqRnndeceXeMAVB5UlShL5kmZyzgQqDcKL+FQRsbaE1ONOKa5pJGd56ZFKtGoUAUAUAUAUAUAUAUA1xE7Bsqrr1rgbR2jeQr/p7enltZT1/CWH1slhCLWWwjwxOrnMenL4Vtb7JqVHv3s3N/7f6V4cE/ol2BzS4R4DoV3EklhEQVkFZ21hTDJ2yj1GPrDoTx+PHxq1TanHcepzLmm6U+kjo9RWHEBl0NxxHcaicWnhm8ZqUeAljsIJlAJIIvbz5H4CtoTcGZa3hzsKYdgltLA38bm/zrFZfGyWlL4UcbxWeA3NspDePK3zrNF4mYqvMRPZOG7FCCbljc92nClWe+zWC3UKytetEat5GOJmyeqursfO55/oKmhHe4vRFepPd+GOrJ3Yuz+xSx9ttW/IeX61FVqb77C/bUOihx1epIVEWBOSIN49RofjVS5s6VfjLhLk1wkvH7aGyk0N3aRPxj51xq1TaVjx/wBWHd8S78euH24JEoS7GLYafOL2tXU2btCN7SdSMWsPH+PaNJw3XgWroGgUAUAUAUAUAUAUAUAUAUAUAUBy6Aggi4OhB50TwYaTWGVraOzWw5MkVynvKeX9O/lVuM1U+GWpzK1CVH44aczqCYOLj/1UUouLwzaE1JZQhs5srSJ0e48G1rapxSZmLwe7Ve6qv3nUfO/5Upat9RmTHZNRgZyTs79nELtzPIdamjBJb09CGU5SluU9SY2TscResxzSHnyHW361HUquXBaFu3tVT+J8WSlQlsKAKAKA8ArWMIx4RWAe1sAoAoAoAoAoAoAoCjYsT7Sx80CTywYLCZFkMLFJJ8QwzlO2HrKiKUuBbVj3WAe7T2Y2AikxWGmxDCKNpHgmneaOVEUswDTFmjewNmUgXtcMKAtMUgZQw4EAjwIvQHdAFAFAeEUBVsdB9nnsNI5NQOh/ofkatp9JDtRyakOhq8NGcN6s4/GhHmuv0rXWn3EvMMTrLEOmZvlYViPCDYep3tCfImnE6ClKO9IjrT3Y8CY2Js4Qpr7basenQeVaVam++wuWtDoo8dXqSVRFkKAKAKAKAKAKAKAKAKAKAKAKAiN6tsfZMLJKFzvosSc5JpCFiQeLFfK55UBTt2t2tp7Md+xaHGQz2lmWWQxSDFMAJnR1jYFWIB1B5cLEsBYt58Q0yx4GwEuKBEgViwjwy5ftDZrDUhhGv4pAeRoCyqLCw0FAe0AUAUAUBm+/e9qF1igszRu6yZlYWIygZTcXF83wFSQqOGhDWoRqpb3IhG3tncqcuHupuNSPq9YU2lgdBEWXeTFFswjgJta4J4cfv033jA6CJ2m38S80CSpEFaZF0B95lB948qzGo46Gk7WEsZzwNaqMshQBQBQBQBQBQBQBQBQBQHl6A9oDlHDC4II6g34caAqrj7btIDjBgNT0fGSpp49lE1/Gb8NAWfF4lIkeSRgqIpZmPBVUXJPcAKAg908Mz58bMpWXEhSEb2ocOt+xiI5NZmdh96RhyFAWGgPCwuBcXPDv8KA9oAoAoDH9/ZnOJs08MoWR8qhQDEDl9WQ210sNSeB4UBC9mx/0om/dYD6NQHDwDnBIO9ST9QaATDKGSzSpZwSTxQXHrLYjUceXCgN32W4aGIq5kBjQh20ZwVFmYWGp40A6oAoAoAoAoAoAoAoCL23tpcOY0CPLNKSIoky5nyi7MSxAVFBF2J0uOJIBAiNrb1vHBiA0RgxSQPJGkhDRyWsAySIbOqsy5l0YX4WIJAcR7lYTswJE7Sa2uJY/5kv99Z/bQ3uQFIC8AANKAp77ReTFSYTF58X9kyxpAqr/AJ2aXPIjzAkLkjg7HNmsgdmOvqigE8btCfZU4c4SOIzEKkOFv2E7OMqRMpsFxSSdme0AUPGz6EoLAXPd/dt8NEmWYiY3ackZ45pZGLyOUuLNmZgCpGmUHMFAAHG2v85iUwY1iiyzYro2t4IP9zDOw+6gB0egLPQBQGY+mLFDCS4LaCSxdthWcjDyOFaaOXKknZjiSPob8rEDR8DilljjlX2ZEVxfjZgCL+RoBegCgM99I+wizwPBhi5JkMpjj1b2LZyo4+1qe+gKJtCIQtllgeJiLgMxU2uRezDhcH4UA0GKUeyXH+/9AKAmsNsPHNJH+ymBDrZnjYqhuPWNwdBxPhQGz4FHWNBKwdwoDMFyhmtqQvKgF6AKAKAKAKAh5t5cOkhjL6g2JynKDexBP9it+jljJcjYV5Q30vyS4NaFM9oCu4zTauF6HBYseYmwZ0+NAQ3pjw5OCjkX2osTEb/hlJhYeYl+lAXugKPulhYjtfa8lgZg+HS/vLG2HjOnQMy69cg6UBa9sbLjxUTRSg5WsQQbMjA3V0Yaq6kAgjgRQELs3b7YdZYccwEuHiaTtLWXEQIP+Mo5MNA6D2WOmjLQDrczBNHhleUWnnJnmvqRJL62Qnoi5Ix3RigJ2gCgPm70oJJtjbTQ4KNpGhjELai145GzsSdFUNJlv3d9AfReChyRomgyoq6cNABp3UAqzWFzoKAqe0/SXsuBsr4yMm9rRh5bEdTGrAUAns30obKnOVcWin/qhoh/FIAvzoD3fndePHhHWZI5EBCsbFXVrGx18wR1PG9auSWrNlCT0RXt2fR6scyyYjEQuqHMI0NwxHDMWtoDra2tqwqkHzRs6NRaxf0NQVgeGtbJ5NGmtT2smAoAoAoAoAoCiYvc+YytlKlCxOYnUAnmOZ+tWFVWDv09p0lTWU8rkXiGPKoUcAAPgLVXODJ7zbO6GCs7VmUbVwC5vWOHxgy/hJwxufNPr0oCX27s8YiB42AIOVrHqjq6/wDcooB/QGc4eCVcftLE4YZ5ocRGJIuHbwPhcOSgPASKULITzzLoHJAF52RtSPExLLE11NwQRZlYaMjqdVcHQqdQaAZb2buR46Ds3sHU5o3K5sj25r7yEXVl4MpI76AV3e2scQjiReznhfs5kBuFkCq10b3kZWRlPRhexBAAlaAKA+c8bjMRu9tufEPCZIZ2ksb5Q8criT1XsRnUgAg9OQINAWXH+n+EJ+xwkjP/ANR1VR5rcnw0oCmbQx219tt+0Jjh5IM0cVv3OL+LX8RXPutp29uvieX1IvUNn1ai3n8K639ubJnY/omiUAzuznoPVHy1+Zrz1x/EVWXCkse/fIvQsreGuZP6Ly4+Zbtnbm4SGxSBLjmQL/HjXKq7SuqvzTZPGUIfJFLw4/V8SYi2WnARroL+yOAqtF1Zt4b4LJtK6nzkz3/D0+4v8IrTpJdbMfqZ/wC5/U9Ozwh0XKfwnKfitqm6WvQljeafeYVy5Li89/H1Fo8ROnsTP4NZx/3C/wA6u0dtXdP+rPeaShQn80F4cPTh5D3DbxyLpNHmH3o+PnG35E+Fdq2/iKEuFaOCvU2dTlxpSx2P8r7oncFjo5lzRuGHO3EdxB1B7jXoKVenVjvQeUcytQqUXiax75dY5qUiOZHCgliAALkk2AHeaGUm3hFex+xppMWkySDswVPtG4AtcKBoQfzNSKSUcHRpXVKFu6co8ePvwLHUZzSA3n3gOGyqihnYX9a9gvDgDqSb/CpIQ3joWVkq+ZSeEhjBvuuUZ4jm55SLeV62dEnlsmWfhlwGCbMbF4rF4qF1TEYbFpFC7DMpjigXtInUEEIzzz3tY3yHXKKhOQSmNwW0MVG0MjwYNWFmkgkeaUqeITPGgiP4vWOptY2NAKx4XaSLkE+FltoJZIZFkt1eNHyu3eCgPQUBWE2fi8DiJzBi0xeJxLI8kZwTNlKjKpLJiFSFMugznULpmNAQuwtj7Zk2ljZ0xUCZGRHOQnDyvkVjGEFiezDZe0NmuLX1NgNV2NHiAn+aeF5P+jG0agdPXdiT36eFARW7Dh8XtNltb7VGl+rJhYA3wuB5UBZKAKAg98JoPssqTqrh0ZRG3vkggW0NtbetbSoLi5p0I703+WWba0q3Et2mvHkjJt0vR3DAFeUZ36sPovu/Xwrx9/tqrVzGHBe/r6HbpW9C2+X4pdb0Xci8nJEtzZVH98OZriJSqS62ZzOrLC4sMDtCKU5VbXoRa/h1rapRnBZaMVqFWmt6S4EmsVQ5KTmOMNFx/dNWrPjKf9kvsRTnp3nBiqk3wM74pjIvW8h9K6G0uFw+6PojWnPgNmiqlknUxji544/bYKenP4VJCnKfyos0oVKnyrIkgDESRtZhwdDqO49R3GpqNetbTzBtMlbcfgqLh1P35omdn7xZSExFhyEo0U9zj3D38PCvW7P25Ct8Fbg/L374HPr7O3lvUOPZz8Ov17ydxWHWVCjjMrDUX4+Yr0CeOKOZCcqclKPBob/akikiw4VhmU5bL6oCDgT5f3es4bWSTo51ISqt6Pj18SKkixn224J7DMOYyZLC4y3vmvfXr3Vt8O72ltStf02H8/nn8e9R/tvYceJy5iVZeDC17HiDfiKxGbiQW13Ohnd4piEG6uGVQChYjmWNz42sKOpI3ltGu3lPBH7sQmDH7RhIssskeKjP3hKgjl81eL4OvWtCiWugPGFwR9ONAQu8WJOEwjnDqvaErHED7JnnkWOMueJ9dwWPE60A92JsxcNBHCpJyjVj7TuTd3Y82ZizE9WNAIby7aXCQGQjO5ISKMH1pZn0jjXvJ58gCeVAc7qbJOFwqRuQ0pzSTN96aVi8reGZjbuAoCXoCM27tlMMlz6ztoiDix/Id9VLu7hbQ3pa8kXLKznczwuCWr6inxQvI5mmOaQ8uSDkAO7++teDvL2dxNtv3+DvynCnDoqXCK8yQVbC54VSKblngivJhpMbKSukam1zwUeHNjxrob0LeGHqdSVWnZU0pcZPz/YfT7qlReKS7jWxFtR0I4VFG9TeJLgVYbVUnipHg/fiLYXbcgtE8TdtcDuPVjbu1008K1lbQfxxl8JHUsabzVhNbmv7f54low41b91qzs9ZnU/9c/Q40uXeI1z5aG4vi/a8h9BXU2v/ANS/7Y/8UR0/lK3i94AC0aRsZgzKFtpcEgHvFtbVBC10k38J16Wz20pyklDCefsR8e7U0t3lcKx14Zj52IA8r1M7unD4YLgWpbTo0sQpxyl4DVY5MHKA+qNxI4MOo7x0qRuNxDhqiffp3lLMdV9V+zLBLGCOoPwIrnHNjNpneytqnCkI92gJsDxMX6p9K9LsnbDjilW05Mxc2qulvQ4T/wCX7+pcUYEAgggi4I4EHoa9cmmso4DTTwz2smAoAoCjb04rFf4nB9lCt2GDmmeMgZsQjyxIYlY+w3qBlPDMADpQFp2JtmHFxiSBwy3sRwZGHFJEOqOOYOtASFAQW+AdYopURpBDiIpXRVzM0YJV8qjUsobtABqezsONARm3vSPgsLA0xaSS2gVYZBdjwBZlCr5kcDxoBzu9sZ5JEx2Ms2IKfsowbxYSNwLpH96Qi2aXieAsulAWegGW19pJh4jI/LQDmzHgBUFxcRoU3OX+Sxa207iooR/wuso2EzzOZ5dWb2eirysOQ6f1rwN/dzr1Hl++rwPS1dyjBUaei17STjSueUZSG+2b9mEX2pGCDwPteVgamt8b289FxJLXHSb8tIrJ2ZUgjVAbKunex5nzqJ79abYUJ16jm1xfkNztGwzNHIq/eKafGrMtnV4x3muHj+CVUMvdUot9WeJKYLGhgNbqeBqk4uLwyjXt93lhkphuLfuN9K6GzVmdT/1z9CjPl3iNc16G4tiz63kPoK6m1v8Aqf8A5j/xRpT0IjF41Vu2i8s1tT3da50VKXwo6FG3lL4dezkMY9soT7ZHQm4BqV29RLOC3Kykl8qJGaNZ4zG/MaHoeRHfUdOo4S3kUYuVvNVIe+wYbJJyGN/aibIfAeyfC30qeulvby0fEtXON9VI6SWfyLSx1CawlgU3b2gYJBA5/Zuf2RPut9zwPLv8a9bsTaWf5NR93vt9TW/t1Xp9NBfEvm7V1/kuNeoOAFAFAVHfLPhZ8PtFEZ0iV4sSqi7/AGeQq3aKOJ7N0ViByLeNAOTsHCYs/a8NI0ckq/8A2MLLkLjlnAukhH41NrUBC4s4aAlMZjdpSjo8WISPyfDQJm82I0oCIk3qxF+z2S2LxZOgGJwjGJO5sVI0TjxfOe+gONr7PfG2wc0yYrHyECYxj9hs+Am8uRbFRKVBQFvXObkooDV0QAADgBYeAoDqgM+3gxn2vE5Af2UVx4n3j5nQdwrx+2b7enux0XBd/NnqrGj+ktt9/NL2vyPI1rzRWkxyi1hkEmIzJd83JVsP3n9r4KB/FWzliGOv7G9N/Bu9bz9NPN+QrsHZ/at2zC+p7O/BVB9q3Um9ez2Hs6NOkqs1xen5Ib+5cP5EH/d2vq7kWNsECOP6fCvQvichcOKKptbZ/wBlkDqLRObMBwUngw6D++leS25syMV0tNcPT9n6nfs7l3MHTn860fWurvJfZRLEAGxHPurh7Ko1Kt1BU5brXHPUlr9dPEo3MVHxJn7Mv3Rfwr3P/wDLtE95U4568LXr6ijvy6yB2u+S4Y95Pdxrwe0KNWndThUe9LOvXnT3yOlaR3+KGuw9lGY9tINPcU8FXkSObHjXq9j7KjTgqlRZb0/P4N7676P+RSf9z631dyJ+bZwZSDZgRwI0Nd+UIyW7JZRyYTlCW9F4ZV+yOHm7PXKRmS/EWPrJfu+hrwm29nq2q70NH79+B3YVP1NHfeq4S+zHEkNps44SLY+K6qfhmHkK5KlmG71EUZ5pbj/pefrr54CRa1MxYwx2GDqRw6HoRwNb06jpyUkW6NVwlks27O1DPF63/EQ5X8Rwbz+t6+ibPu1c0VLmtfz4nI2haqhV+H5ZcV+PAl6vFAKAKAyL0kRf4Eq43ZzmEzThJMPo2Ge6SMXEfFGuqj1SP1ArmB9P+IC/tsJC7dUd4x8Gz/WgNC2bszGbVginxWLeCCaNJFw+E/ZnKwDAS4hru1wQCFyigLbsLYWHwUQiw0SxJxNuLHhmdjqzaDUkmgJGgIrebaPYYd2Bsx9Vf3m5+QufKql9X6Gi5LXRF3Z9v09dRemr7l+dCmbDw+WO/NtfLl+vnXzy4nvTx1HobypvTx1EvGKgOdJjmMVqyGTGu2Gyxm3Gx+JsB9a3ox36kY9pPZrM+PvmSG29rps7CB8uZvVSNBpmYjQX5AAEnwr6xa2281TXBJeh566uMZqS1b9ShnePaTNn+0KpJuIxEhQd1yCbfHxrrfpqCWN3zOC9qVN7h9vfmW3Yu2xtHDywSqExCp6yj2W+66fhvbTkfKuTtGx/luOqlod3Zt+nONRap8TvdrFmyselj5Gxr5paXH6K8U3ouD7n+Pseh2jSXFLw8S2Fxa99OtfQZV6caXSuS3cZzywcPDzgqG2bzSqn/MkVf9o1PyBrw1KT2htDfa4N+S4eh3bTFGk5/wC1N+Oi8xpvXvXIkn2TBAZ1sJJCuYISLhEXm/M6G3Dw+nW1rFx36mnJHkLy+6N7seLIHBb343DOHmk+0Re+pRVYDmyFQNR36fUWZ2lKaxFYZTobTk5YkXbeFkkjgnQgqWUhhzWQWHxuvwrxv8Q0M2rzrFnrtmTzKUVo4+nH8gi3Ve4V4E2k8TYnIKyiSLGsgrYsRY22biewxaNwSX1G6X90/G3zrv7CunTq7j0fD66eZPcU+ntZLnDivv77i917Y8yFAFAZJ/8AJFP8hhzyGKA+MUlvoaA+d6A+w/R7IG2XgSP/AMkI81jUH5g0BYKAKAou/wDOXmihB4C58XNh8APnXnNuVsSUepZPS7EgoUp1X7x/k7iW2grxvaazeRzGKFeTHKCtSCQz26v7P++oNTWv+tHvLNi/5nvtIv0nEnEYJD7IWVh3sMg+Q+tfZLBfDJ9x4va0mqaXvkZFuz6Q2we0pMRKjSx5XjEYa2QZhZlB0zerY9cxqlWqynJ5LtpbQpU44XHGvMue5e8BnxOFxYUI0uIkjZQdMsjMLX5geqfEVfT6S2eeS9DnUo9DeyitHx+pfdnplllUcFmkt4Xv+dfItqw3bqa7fue5uHvUYS64xJftDa19OlVHcVXS6Fye7nOOXvs0OdhZyR2GYfa0J91ZW+CgfQmu1/DkU7rwLtXhZyf9plQ34OzXixPZCZp2ldwWyn1zckNY2a7DkdLjnevpt892KgveDxdjHpLmdR8vv7f1K5ubtyTEYzEZtEmMsvZ8VRmfMQt+A9YiobOct7d5G21qUFTVRLjk2bY8pOx8MG451VfBZjl/7VrjfxK1GjU7cfk9DsJNyi3yjL0aJ2IeqPCvmJYm/iYm4rZG8WNZBWxYiRW2Y7xkjitmHdb+l6mt5btRMv2ksVFnnwLzsnF9rDHJ95AT421+d6+k29TpKUZ9aPN3NLoq0odTHdTEAUBnvp32cZtkyMBcwyRy8NbAlGPkrk+ANAfL1Ab7/wDH/fNGh/w+VrSIWaC/vofWZB1ZTmNuh/CaA2agCgM42q/abQkPJWt/AoH81eK21UzVn4I9dbR6Owiuv7vPoSSCvPlKQ5SsMgkOErUgkJ7TgzxOvPKbfCtoS3ZJm9rU3KqZGb6YRsVgoMVGMzw+uVHEqRaZR3i1/wDaa+ubJuozim9JLz/zwOHtezeZQ6m/p7wzJd6N2ExhhkwqwxWS0hu15GLElyBcZteGnjwtbq2Tcm0zk0Np9FBQqReUsd/vxLV6P9iD7ThoIrsmHJlkf8QvlHiXPDoD0qaqlRoOPXw/Jiz369w60l79/cvWxzmMkn3pHb4sbfIV8c2jU37mcu091efCow6kvJEpVIoDEsExUDHgxKHxdbD5gfGu3sGsqd0k+fv1LkV0lrUj1cfo/wAGT717uqS+DmPZtG5aFyNGQk5SOoI0IvxHdX1ecFc01Jf4Z4Scp2ddySynqj3d3ZnZRLg4FjmxDOxEixgSAOACHkBNoxYHXoKxSt40E5yZmdareyUVHEc599ngapj8CIkweEQ3EYDE90a2zHxJJrw/8T3WYY5ybZ7PZcFRozn1JRXj/gkBXhiMSesokiNZK2RPEZ4hLgjqCPjWyeGmWqbw0yX3DlvhbfdkZfo3/lX0HZE962S6m/z9yjtqOLnPWk/t9ixV0zkhQCGPwaTRSRSDMkiMjDqrAgj4GgPjjenYjYLFz4Z9TE5AP3l4o3mpU+dAMMJiXidZI2KOjBlYGxVlNwQet6A33cj03QyhYtoDsZNB2qgmJjw9ZRqhPmOOooDWMDjo5kDwyJIh4MjBlPmptQGcwG+LmP45P568BtN/HP8Auf3PZTWLSC7I+hNR1yTmyHMdYZBIcJWpDIVrBENdmSvAZY0UMhbOpJ0Qt7Sn6gDrXobDbTtbdway+Xv3xLVwqdeMKk3hrg+3GjIfEbrYYu0jIiltSEUhfJSSB8KxV/iraM+EZ4XZj118yrCytnxVJPv4+WhIbIwK4dWXDt2YbUgIupta97X+dQf/AKO/b+Oee/BL0NKn/wBtLuyh1gMN2aBNLAcevjXInLeeTavV6Wbn1jmtSAb4rCiS2bkQRbjccNakp1JU5b0dSalWdPOOfAQx0CMQZAzkcCWJtfjbpU09pXVTWbfiySknqkl4I82bAkTFobIx4+qCGA4A8/nVi321eUGlvtrqeWv28DWrTi+Mop9q4MXhjYySSSEF2sBbgEHAD53qO/vp3dTfkKk49HGnDReb96DmqJXEXrJJEbSVsixEavWWWIjzcA/s5h0mP0H6V7vYb/kPv+yINt/PB/8Aj9y1V2jiBQBQGb+mL0ff4jEJ4APtUSmw/wCdHxyX+8Dcqe8jncAfM8sZUlWBVgSCCLEEaEEHgaA4oBfB4ySJs0Ujxt95GKt8VN6A3jc/EFxE5JJeEEkm5JKqSSTxPGvAbSjiU11Sfqz2c3vWkH2R9C4JXJOZIcJWGQSHCVqQyFqwRCOLxKxIXY2A+Z6DvNbwg5vCJaVKVWahHUhMNtjt5MqhU6Z3Nz4AC1+69SztejjnOTq1LP8AT096Tb7lp5k3DBlqrhvU5lSrvLCF62IAoAoBOWINxrXd5okhUcRGS0QzEE+aj+Yito03J4ySpyqvdX3+yYrh8Qri6ngbG4III4gg6g1tKLi8MiqU5U3iQrWpGIvWUSxGslbIniNpKyyxEeej7WKU9ZT/ACr+te82IsUX3/ZEG3OFWC/8fuy1V2TiBQBQBQGeekf0WQbSvNERBire3b1JLcBKo58s41txvYCgPnrebdTF7PfJiYWTWyvxjfj7Mg0Ogvbj1AoCEoDZvR3jM2HwzHldD5EqPlavF7XpYrVF18fuevspdLYru9GaOleeKUhyhoyvIcIa1IZC4rUiK3vwzLCZAudYkeQpe2YjKALjhxbXvrobN3HWjGfNpeHM6FjV6OM3H5muH0b+yIrdTerA7XQRZRh8QvsxkjMbD/SewDj8Nr6cOdfQa9nQrwUJLGNMcjj297c29RzjLezqnz99hOsmLw+lhOg8c4Hhx+teWvP4eqR+KHFdn4/B1YXFjda/y5eX49DqLeWLg6vG3MEXt8NflXDqWVWDx+xLLZdXGabUl78PMeLtmA/6q/MfI1D0FTqK7sbhf0MSn2/Avv5u5QT8+FZjbVHyN4bOuJf047xvBtObEG0CBF5yPrbwHAnu1rrWOxKlw88uvl+5mvStrNZry3pf7V9+z6dglvBg4ooj2rNJM49TO2uhGYog0Ci4+IHOvQXGzrSztpYWXon2kezry4r3MYwShBcWkuXa3xfUSuy8L2aC/Eql/FUA/L5CvDVZ70vr6mtzV6Sbxpl48XkdmoyuIOa2JYjaQ1sTxGGPkyox6KfjyreCzNIuUI700ic3Ehy4QH7zs3zy/wDjX0DZMN22T6239vsc3bM966a6kl9/uWGukcoKAKAKAKARxeFSVGSRFdGFmV1DKR0KnQ0Bmu8voRwOIJbDs+FY30UZ47n/AKbG48AwHdQEFgtx59lRlJJEljaS6OuYEHKLhlI9X2bixPOvPbao/FGpy09++R6XYVZOEqT7/t77y44OfOqt1Hz5/OvGyjuycTNaG5JxHkZrUqyQ5jNakMkLoawQtHk8IdWVhoykHwNZjJxeUZhNwkpLlxPl7fPYT4HFMouFzEoRpax4DoQbeRBr6Rs68VzRUua1I723VKalH5ZcV+PAve4Xplkhyw7RBni0AmGsyD8f/MHf7XH2uFdBPBRcU9TbsIuHxkSyxPHNEw9VtHXvHcRwI4isSUZrE0mYhv03mnJrueBtLupCf9NfJmX5Aiq0rC0lrD1Xoy3HaV9DSp6P1R1h91oVNxGvmWb5MSKQsbWm8xgvX1yKm0L2osSqfTC9EiO303zwmyY7yHPMV/ZwqRmboSPcS/vHobXOlW3IpqCXF6lB9H0k+0MQ+NxRuzm4HupFGTkRByXMT42ubkmvI/xBdcejXL1f7HftI/p7SVR6z4Lu958jUq8kUThzWTZIbyGsomihtIa2LEUQ23JDlCDVnYADw/rarVpTc58PeTo2cVvOb0RoOzsL2UUcY91APEgan419Ho0+jpxh1I8rXq9LVlPrbY5qQiCgCgCgCgCgCgI/buz+3gePmRde5hqvz086r3VDpqTh9O8tWdx0FaM+XPuM+2DiLExnTmL9eY/vvr59d02vi+p6q9p5SmiejNUzlSQ4Q1hkMkOEatSGSFRWCMz30rbtDExhhox9k9JFGl+5l08r129j3roT46c+79jo0KaureVB/NHjH371MAnhZGKsCGUkEHiCK95GSklKOjODKLhJxksND/Yu8GJwbZsNPJEb3IRiFP7yey3mDWxqXfC+m7aaKAxgkI954rMfHIyj4AUBxtb017TmQophgvxaKMhvIyM1vEWNAUfCRSYvEKrMzySP6zMSzH7zEnU2AJ8qir1VSpub5E1Ci61SNNcz6X3KwCxYcZRYGwX9xBlX86+b31V1KuX7bO1tKSU1SjpFY9+GCfqmc4SdqySRQ2katkTxQ2kask8UNN28N9pxfaf6cWvidcnzu3lXptiWmZqT0jxffy99hYv6n6a13P6pe3+DQK9eeWCgCgCgCgCgCgCgCgM73y2YYJxMmiub+D8x58fjXltr2m5PfXyy9ffE9Xsq5Vej0U9Y+a/bT6C+CxIdQw/9HmK8rODhLdZHWpOEnFj1GrUqyQujVqQyQujVghkhLaeDE0bIeY0PRhwNb0p7klIktqzo1FMxjfDdIYgll9SddDpo9uTd45H+lvVbP2i6Pwy4xfkdm+2dC7xUg8Pr5NFPGwVjNpAxYcm0+Q5V3P1TmsxfAipbIoQ+bMn9PQcJhIxwRfgK0c5PmXI2tCOkF9AbCRnii/wiinLrYdrQesF9EWfc3d7LJ2gTKzgIg1v6xGtuXL51ydpXm9Ho85xxYp2lCg3WUccDbcNCERUHBVA+AryEpOTbZ5ypN1Jub5nrtWDEUN5GrZE0UNpGrJPFERtjFEDIurtpYcbHT4nhVm2oucs4Oha0k3vy0Rdd3NlfZoQnvH1nP4jy8BoPKvoNlbK3pKPPV9556/uv1NZy5aLu/clKtlIKAKAKAKAKAKAKAKAbbQwSTRtG4urDzB5Ed4qKtSjVg4S0ZNQrzozU4aozaaGTBTFHF1PPkw5Mvf3V4m/sZU5bsvB9Z66M6d7SU4a+nYyagmDAEG4NcZpp4ZzpwaeGOUesEEoi6PWpE4iyvWCJxIvbexhP6ykLIB5N0v399WKFfo+D0L1lfOh8MuMfTuKftDZTD1ZYjbvW6+R4V0qVfHGEjvU69Kqvhkn6kUdiwfcH8TfrVv8AWV/93oSbiHWD2Ml/2cNz1CliPPW1RVLqo18UvsaylCHzNLvLlu9sUxntJQM1vVXjbvPfXKuK6kt2Jxb++VRdHT05vr7CdZ6qHLURB3rbBLGIg71kmjEj9oY0Rrc6k8B1/pUlOm6jwi5QoOo8D7c7YrM32mYanWMH+e30+PSvZbIsNxKrJd35/H1K21b2MY/p6Xj+Pz9OsuVd88+FAFAFAFAFAFAFAFAFAFAMdr7LTERlHH7rDip6ioLi3hXhuT/wWbW6nbz34eK6zOp4pcFKUcXU6jow+8p614y+sJU5bsvB9Z6yEqV7T34a+a7GS+FxSuLqb/UeIrjTi4PEihVpSg8Mdo9aldxFlkrGCJxFFkrGCNxPXlI9mx7uF/A0SQjCL1GjY5Pej171Fb7r5MsK3n/TL1FI8Uz+yMq9T+QrDilqaSoxh8zyxYyVrgjURJ5Kzg3URF5KySxiRu0NpLHpxbp+vSpqVF1O4u0LaVTjyHu7u7bSsJ8SNOKoefQsOS93Pn3+s2bslJKdRcOS6+/35Fe/2lGkuht/F9Xd29vL0u9ejPOBQBQBQBQBQBQBQBQBQBQBQBQDbH4GOZCkihl+YPUHkaiq0YVY7s1lEtGvUoy36bwyjbV3Wmw5LwEyL3e2B3r7w8PhXm7zY8orMPiXn77j0tttSjcLcrLD8vry98RphdtDg4ynqOHw4ivO1LWS+UnqWT1hxJWHEBhdSCO41Waa4MozpOLw0LCSsEbgdCSmDXcPe0pgxuHhlpgyoHBkobKA1xWPRPaYX6cT8K3hTlLRFinbznohhHiJsS2SBD3np4ngtdK12dOrLCWfRFqVOjbR360vf3LRsHdRISHlIkk4/hU9wPE95+Vess9lwo/FPjLyXccW92tOstyn8MfN/juLJXUOQFAFAFAFAFAFAFAFAFAFAFAFAFAFAFARe1NgQYjV0s33l0bzPPzvVS4sqNf5lx6+Zdtr+vb8IPh1PivfcVrFbkSKbwSg9zXVv4lvf5VyK2xH/RJNdp2Ke26clitD6cV5/uMJNn46LjGzDuAf+XWuVV2PVjrD6FmNxY1dJJfVevARO0Jl9qFh/tZfqKpy2dNcmvAk/T0JfLNfVM8Xa7nhET5k/lWisJPTP0MuzgtZ+/qKJLin9iBvHI31OlTw2VUl/TJ+Bo4WsPmqL6ocxbvY2X2iIx3sB8kv866FHYdV6xS7/bIZbQsaXy/F4fkl9nbkRLrKxkPQeqvy1Pxrr0Nj0o8ajz5IoV9t1ZcKS3fN/gs8ECooVFCqOAAsPgK60YRgsRWEcec5Te9J5YpWxoFAFAFAFAFAf//Z">
            <a:extLst>
              <a:ext uri="{FF2B5EF4-FFF2-40B4-BE49-F238E27FC236}">
                <a16:creationId xmlns:a16="http://schemas.microsoft.com/office/drawing/2014/main" xmlns="" id="{EF6CEDE4-C8C6-40BB-A375-6487F8554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233363"/>
            <a:ext cx="9872663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pic>
        <p:nvPicPr>
          <p:cNvPr id="104453" name="Obraz 6">
            <a:extLst>
              <a:ext uri="{FF2B5EF4-FFF2-40B4-BE49-F238E27FC236}">
                <a16:creationId xmlns:a16="http://schemas.microsoft.com/office/drawing/2014/main" xmlns="" id="{C1EF8F4F-1EB3-4771-8D05-ADA5BFF71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13488"/>
            <a:ext cx="11858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pole tekstowe 5">
            <a:extLst>
              <a:ext uri="{FF2B5EF4-FFF2-40B4-BE49-F238E27FC236}">
                <a16:creationId xmlns:a16="http://schemas.microsoft.com/office/drawing/2014/main" xmlns="" id="{8B579A34-A2DA-49D1-ACFD-35D73027D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63575"/>
            <a:ext cx="642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400" b="1">
                <a:solidFill>
                  <a:srgbClr val="9D032A"/>
                </a:solidFill>
                <a:latin typeface="Arial Black" panose="020B0A04020102020204" pitchFamily="34" charset="0"/>
              </a:rPr>
              <a:t>GŁOSOWANIE KORESPONDENCYJNE</a:t>
            </a:r>
          </a:p>
        </p:txBody>
      </p:sp>
      <p:pic>
        <p:nvPicPr>
          <p:cNvPr id="104455" name="Obraz 2">
            <a:extLst>
              <a:ext uri="{FF2B5EF4-FFF2-40B4-BE49-F238E27FC236}">
                <a16:creationId xmlns:a16="http://schemas.microsoft.com/office/drawing/2014/main" xmlns="" id="{D07746E0-AB8B-4FCD-8061-7C5441A5E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4271963"/>
            <a:ext cx="998538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1610ECBC-DC2A-44E1-81F5-F39563F21802}"/>
              </a:ext>
            </a:extLst>
          </p:cNvPr>
          <p:cNvSpPr/>
          <p:nvPr/>
        </p:nvSpPr>
        <p:spPr>
          <a:xfrm>
            <a:off x="307975" y="1360488"/>
            <a:ext cx="8497888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―"/>
              <a:defRPr/>
            </a:pPr>
            <a:r>
              <a:rPr lang="pl-PL" sz="2000" b="1" dirty="0">
                <a:latin typeface="Arial Black" panose="020B0A04020102020204" pitchFamily="34" charset="0"/>
              </a:rPr>
              <a:t>Puste koperty zwrotne komisja </a:t>
            </a:r>
            <a:r>
              <a:rPr lang="pl-PL" sz="2000" b="1" dirty="0"/>
              <a:t>pakuje w pakiet, opisuje             i odkłada.</a:t>
            </a:r>
          </a:p>
          <a:p>
            <a:pPr algn="just">
              <a:defRPr/>
            </a:pPr>
            <a:r>
              <a:rPr lang="pl-PL" sz="2000" b="1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―"/>
              <a:defRPr/>
            </a:pPr>
            <a:r>
              <a:rPr lang="pl-PL" sz="2000" b="1" dirty="0"/>
              <a:t>Pakiety wyborcze nieodebrane przez wyborcę, </a:t>
            </a:r>
            <a:r>
              <a:rPr lang="pl-PL" sz="2000" b="1" dirty="0" smtClean="0"/>
              <a:t>dostarczone obwodowej </a:t>
            </a:r>
            <a:r>
              <a:rPr lang="pl-PL" sz="2000" b="1" dirty="0"/>
              <a:t>komisji </a:t>
            </a:r>
            <a:r>
              <a:rPr lang="pl-PL" sz="2000" b="1" dirty="0" smtClean="0"/>
              <a:t>wyborczej w </a:t>
            </a:r>
            <a:r>
              <a:rPr lang="pl-PL" sz="2000" b="1" dirty="0"/>
              <a:t>obwodzie komisja </a:t>
            </a:r>
            <a:r>
              <a:rPr lang="pl-PL" sz="2000" b="1" dirty="0" smtClean="0"/>
              <a:t>pakuje </a:t>
            </a:r>
            <a:r>
              <a:rPr lang="pl-PL" altLang="pl-PL" sz="2000" b="1" dirty="0" smtClean="0"/>
              <a:t>w</a:t>
            </a:r>
            <a:r>
              <a:rPr lang="pl-PL" sz="2000" b="1" dirty="0" smtClean="0"/>
              <a:t> pakiet</a:t>
            </a:r>
            <a:r>
              <a:rPr lang="pl-PL" sz="2000" b="1" dirty="0"/>
              <a:t>, opisuje i odkłada. </a:t>
            </a:r>
          </a:p>
          <a:p>
            <a:pPr marL="285750" indent="-285750" algn="just">
              <a:buFont typeface="Arial" panose="020B0604020202020204" pitchFamily="34" charset="0"/>
              <a:buChar char="―"/>
              <a:defRPr/>
            </a:pPr>
            <a:endParaRPr lang="pl-PL" sz="2000" b="1" dirty="0"/>
          </a:p>
          <a:p>
            <a:pPr marL="285750" indent="-285750" algn="just">
              <a:buFont typeface="Arial" panose="020B0604020202020204" pitchFamily="34" charset="0"/>
              <a:buChar char="―"/>
              <a:defRPr/>
            </a:pPr>
            <a:r>
              <a:rPr lang="pl-PL" sz="2000" b="1" dirty="0"/>
              <a:t>Koperty zwrotne doręczone do obwodowej komisji wyborczej </a:t>
            </a:r>
            <a:br>
              <a:rPr lang="pl-PL" sz="2000" b="1" dirty="0"/>
            </a:br>
            <a:r>
              <a:rPr lang="pl-PL" sz="2000" b="1" dirty="0" smtClean="0"/>
              <a:t>po </a:t>
            </a:r>
            <a:r>
              <a:rPr lang="pl-PL" sz="2000" b="1" dirty="0"/>
              <a:t>zakończeniu głosowania pakuje w pakiet, opisuje i odkłada. </a:t>
            </a:r>
            <a:endParaRPr lang="pl-P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457" name="Obraz 22">
            <a:extLst>
              <a:ext uri="{FF2B5EF4-FFF2-40B4-BE49-F238E27FC236}">
                <a16:creationId xmlns:a16="http://schemas.microsoft.com/office/drawing/2014/main" xmlns="" id="{E90F24C0-8F62-47C5-9404-A85571FA1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4271963"/>
            <a:ext cx="10001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8" name="Obraz 23">
            <a:extLst>
              <a:ext uri="{FF2B5EF4-FFF2-40B4-BE49-F238E27FC236}">
                <a16:creationId xmlns:a16="http://schemas.microsoft.com/office/drawing/2014/main" xmlns="" id="{11695AF0-0D0C-42B3-9648-CA832C45F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4271963"/>
            <a:ext cx="10001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9" name="Prostokąt 2">
            <a:extLst>
              <a:ext uri="{FF2B5EF4-FFF2-40B4-BE49-F238E27FC236}">
                <a16:creationId xmlns:a16="http://schemas.microsoft.com/office/drawing/2014/main" xmlns="" id="{E8E2CB74-FD0A-4B78-8971-4E10B8CE3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362575"/>
            <a:ext cx="719931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>
                <a:latin typeface="Arial" panose="020B0604020202020204" pitchFamily="34" charset="0"/>
              </a:rPr>
              <a:t>Pakiety te pozostają w dokumentacji komisji, które po zakończeniu głosowania przekazywane są, przez obwodową komisję </a:t>
            </a:r>
            <a:r>
              <a:rPr lang="pl-PL" altLang="pl-PL" sz="1900" b="1" dirty="0" smtClean="0">
                <a:latin typeface="Arial" panose="020B0604020202020204" pitchFamily="34" charset="0"/>
              </a:rPr>
              <a:t>wyborczą, w </a:t>
            </a:r>
            <a:r>
              <a:rPr lang="pl-PL" altLang="pl-PL" sz="1900" b="1" dirty="0">
                <a:latin typeface="Arial" panose="020B0604020202020204" pitchFamily="34" charset="0"/>
              </a:rPr>
              <a:t>depozyt </a:t>
            </a:r>
            <a:r>
              <a:rPr lang="pl-PL" altLang="pl-PL" sz="1900" b="1" dirty="0">
                <a:solidFill>
                  <a:srgbClr val="90181B"/>
                </a:solidFill>
                <a:latin typeface="Arial" panose="020B0604020202020204" pitchFamily="34" charset="0"/>
              </a:rPr>
              <a:t>urzędnikowi wyborczemu.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pole tekstowe 1">
            <a:extLst>
              <a:ext uri="{FF2B5EF4-FFF2-40B4-BE49-F238E27FC236}">
                <a16:creationId xmlns:a16="http://schemas.microsoft.com/office/drawing/2014/main" xmlns="" id="{E8E3772D-6DF5-4B41-8BDE-DC0182581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04813"/>
            <a:ext cx="8424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PRZERWA W GŁOSOWANIU</a:t>
            </a:r>
            <a:endParaRPr lang="pl-PL" altLang="pl-PL" sz="2000">
              <a:solidFill>
                <a:srgbClr val="9D032A"/>
              </a:solidFill>
              <a:latin typeface="Arial Black" panose="020B0A04020102020204" pitchFamily="34" charset="0"/>
            </a:endParaRPr>
          </a:p>
        </p:txBody>
      </p:sp>
      <p:sp>
        <p:nvSpPr>
          <p:cNvPr id="106499" name="Rectangle 1">
            <a:extLst>
              <a:ext uri="{FF2B5EF4-FFF2-40B4-BE49-F238E27FC236}">
                <a16:creationId xmlns:a16="http://schemas.microsoft.com/office/drawing/2014/main" xmlns="" id="{ED2EFEE5-8918-4295-BFC5-21E1EFF12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0575"/>
            <a:ext cx="9144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Calibri Light" panose="020F0302020204030204" pitchFamily="34" charset="0"/>
                <a:cs typeface="Times New Roman" panose="02020603050405020304" pitchFamily="18" charset="0"/>
              </a:rPr>
              <a:t>Głosowania nie wolno przerywać – tylko nadzwyczajne wydarzenia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latin typeface="Calibri Light" panose="020F0302020204030204" pitchFamily="34" charset="0"/>
                <a:cs typeface="Times New Roman" panose="02020603050405020304" pitchFamily="18" charset="0"/>
              </a:rPr>
              <a:t> (np. katastrofa budowlana dotycząca budynku).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50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latin typeface="Calibri Light" panose="020F0302020204030204" pitchFamily="34" charset="0"/>
                <a:cs typeface="Times New Roman" panose="02020603050405020304" pitchFamily="18" charset="0"/>
              </a:rPr>
              <a:t>Brak pieczęci, trudność w dostaniu się do budynku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latin typeface="Calibri Light" panose="020F0302020204030204" pitchFamily="34" charset="0"/>
                <a:cs typeface="Times New Roman" panose="02020603050405020304" pitchFamily="18" charset="0"/>
              </a:rPr>
              <a:t>lub lokalu przed rozpoczęciem głosowania, zapełnienie się urny </a:t>
            </a:r>
            <a:br>
              <a:rPr lang="pl-PL" altLang="pl-PL" sz="200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pl-PL" altLang="pl-PL" sz="2000">
                <a:latin typeface="Calibri Light" panose="020F03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altLang="pl-PL" sz="2000" b="1">
                <a:solidFill>
                  <a:srgbClr val="9D032A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to nie są nadzwyczajne wydarzenia!!!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  </a:t>
            </a:r>
            <a:r>
              <a:rPr lang="pl-PL" altLang="pl-PL" sz="2200" b="1">
                <a:solidFill>
                  <a:srgbClr val="9D032A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Nie upoważniają do zarządzenia przerwy w głosowaniu.</a:t>
            </a:r>
          </a:p>
        </p:txBody>
      </p:sp>
      <p:pic>
        <p:nvPicPr>
          <p:cNvPr id="106500" name="Picture 2" descr="http://www.pomorska.pl/apps/pbcsi.dll/bilde?Site=PO&amp;Date=20100421&amp;Category=INNEMIASTA13&amp;ArtNo=901377486&amp;Ref=AR&amp;border=0&amp;MaxW=666">
            <a:extLst>
              <a:ext uri="{FF2B5EF4-FFF2-40B4-BE49-F238E27FC236}">
                <a16:creationId xmlns:a16="http://schemas.microsoft.com/office/drawing/2014/main" xmlns="" id="{27541193-DA3C-4E0C-A451-5477BEC83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1444625"/>
            <a:ext cx="14049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E64A8DFF-1682-4540-8BF3-C031DFE9F788}"/>
              </a:ext>
            </a:extLst>
          </p:cNvPr>
          <p:cNvSpPr/>
          <p:nvPr/>
        </p:nvSpPr>
        <p:spPr>
          <a:xfrm>
            <a:off x="179388" y="2867025"/>
            <a:ext cx="8785225" cy="922338"/>
          </a:xfrm>
          <a:prstGeom prst="rect">
            <a:avLst/>
          </a:prstGeom>
          <a:solidFill>
            <a:srgbClr val="9D032A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pl-PL" altLang="pl-PL" b="1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O przyczynach uzasadniających — zdaniem komisji — zarządzenie przerwy w głosowaniu, jego przedłużenie lub odroczenie komisja powiadamia niezwłocznie właściwą komisje wyborczą </a:t>
            </a:r>
            <a:br>
              <a:rPr lang="pl-PL" altLang="pl-PL" b="1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pl-PL" altLang="pl-PL" b="1" u="sng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 za jej zgodą</a:t>
            </a:r>
            <a:r>
              <a:rPr lang="pl-PL" altLang="pl-PL" b="1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podejmuje uchwałę w tej sprawie.</a:t>
            </a:r>
            <a:r>
              <a:rPr lang="pl-PL" altLang="pl-PL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6502" name="Prostokąt 5">
            <a:extLst>
              <a:ext uri="{FF2B5EF4-FFF2-40B4-BE49-F238E27FC236}">
                <a16:creationId xmlns:a16="http://schemas.microsoft.com/office/drawing/2014/main" xmlns="" id="{233AF8BB-437B-47BB-A7AB-D33DEF92D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3865563"/>
            <a:ext cx="8783638" cy="1508125"/>
          </a:xfrm>
          <a:prstGeom prst="rect">
            <a:avLst/>
          </a:prstGeom>
          <a:noFill/>
          <a:ln w="28575">
            <a:solidFill>
              <a:srgbClr val="9D03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u="sng">
                <a:latin typeface="Calibri Light" panose="020F0302020204030204" pitchFamily="34" charset="0"/>
                <a:cs typeface="Times New Roman" panose="02020603050405020304" pitchFamily="18" charset="0"/>
              </a:rPr>
              <a:t>Uchwałę</a:t>
            </a:r>
            <a:r>
              <a:rPr lang="pl-PL" altLang="pl-PL" sz="1800">
                <a:latin typeface="Calibri Light" panose="020F0302020204030204" pitchFamily="34" charset="0"/>
                <a:cs typeface="Times New Roman" panose="02020603050405020304" pitchFamily="18" charset="0"/>
              </a:rPr>
              <a:t> o zarządzeniu przerwy w głosowaniu, jego przedłużeniu lub odroczeniu komisja bezzwłocznie: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1800">
                <a:latin typeface="Calibri Light" panose="020F0302020204030204" pitchFamily="34" charset="0"/>
                <a:cs typeface="Times New Roman" panose="02020603050405020304" pitchFamily="18" charset="0"/>
              </a:rPr>
              <a:t> podaje do publicznej wiadomości,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1800">
                <a:latin typeface="Calibri Light" panose="020F0302020204030204" pitchFamily="34" charset="0"/>
                <a:cs typeface="Times New Roman" panose="02020603050405020304" pitchFamily="18" charset="0"/>
              </a:rPr>
              <a:t> przesyła właściwej terytorialnej komisji wyborczej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1800">
                <a:latin typeface="Calibri Light" panose="020F0302020204030204" pitchFamily="34" charset="0"/>
                <a:cs typeface="Times New Roman" panose="02020603050405020304" pitchFamily="18" charset="0"/>
              </a:rPr>
              <a:t> przesyła właściwemu komisarzowi wyborczemu, który przekazuje ją PKW i WBP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5B3B8656-A2F9-431C-AD4C-3EAE812F8ADA}"/>
              </a:ext>
            </a:extLst>
          </p:cNvPr>
          <p:cNvSpPr/>
          <p:nvPr/>
        </p:nvSpPr>
        <p:spPr>
          <a:xfrm>
            <a:off x="179388" y="5519738"/>
            <a:ext cx="8785225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9D032A"/>
            </a:solidFill>
          </a:ln>
        </p:spPr>
        <p:txBody>
          <a:bodyPr>
            <a:spAutoFit/>
          </a:bodyPr>
          <a:lstStyle>
            <a:lvl1pPr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l-PL" altLang="pl-PL" dirty="0">
                <a:latin typeface="Calibri Light" panose="020F0302020204030204" pitchFamily="34" charset="0"/>
                <a:cs typeface="Times New Roman" panose="02020603050405020304" pitchFamily="18" charset="0"/>
              </a:rPr>
              <a:t>Uchwałę załącza się do protokołu głosowania w obwodzie  i czyni o tym </a:t>
            </a:r>
            <a:r>
              <a:rPr lang="pl-PL" altLang="pl-PL" dirty="0" smtClean="0">
                <a:latin typeface="Calibri Light" panose="020F0302020204030204" pitchFamily="34" charset="0"/>
                <a:cs typeface="Times New Roman" panose="02020603050405020304" pitchFamily="18" charset="0"/>
              </a:rPr>
              <a:t>adnotację w pkt 17 protokołu głosowania</a:t>
            </a:r>
            <a:endParaRPr lang="pl-PL" altLang="pl-PL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B04D8BCC-4D11-4DB5-B2C9-937700C7837F}"/>
              </a:ext>
            </a:extLst>
          </p:cNvPr>
          <p:cNvSpPr/>
          <p:nvPr/>
        </p:nvSpPr>
        <p:spPr>
          <a:xfrm>
            <a:off x="-684213" y="6310313"/>
            <a:ext cx="9144001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69875" algn="l"/>
              </a:tabLst>
              <a:defRPr/>
            </a:pPr>
            <a:r>
              <a:rPr lang="pl-PL" b="1" dirty="0">
                <a:latin typeface="+mj-lt"/>
                <a:cs typeface="Times New Roman" pitchFamily="18" charset="0"/>
              </a:rPr>
              <a:t>Cała procedura opisana  jest w wytycznych dla komisji w punktach od 60 do 64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pole tekstowe 1">
            <a:extLst>
              <a:ext uri="{FF2B5EF4-FFF2-40B4-BE49-F238E27FC236}">
                <a16:creationId xmlns:a16="http://schemas.microsoft.com/office/drawing/2014/main" xmlns="" id="{2603C606-B4A0-4430-A3BA-4708796D6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6250"/>
            <a:ext cx="842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ZAKOŃCZENIE GŁOSOWANIA</a:t>
            </a:r>
            <a:endParaRPr lang="pl-PL" altLang="pl-PL" sz="2000">
              <a:solidFill>
                <a:srgbClr val="9D032A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818F4A8-4C46-4665-9E78-E0CEC7B2F085}"/>
              </a:ext>
            </a:extLst>
          </p:cNvPr>
          <p:cNvSpPr txBox="1"/>
          <p:nvPr/>
        </p:nvSpPr>
        <p:spPr>
          <a:xfrm>
            <a:off x="1115616" y="1468264"/>
            <a:ext cx="5327650" cy="4000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9D032A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1" dirty="0">
                <a:latin typeface="Arial Black" panose="020B0A04020102020204" pitchFamily="34" charset="0"/>
              </a:rPr>
              <a:t>O godz. 21.00 komisja zamyka lokal </a:t>
            </a:r>
          </a:p>
        </p:txBody>
      </p:sp>
      <p:pic>
        <p:nvPicPr>
          <p:cNvPr id="107524" name="Picture 8" descr="http://pixabay.com/static/uploads/photo/2012/04/13/20/14/lock-33491_640.png">
            <a:extLst>
              <a:ext uri="{FF2B5EF4-FFF2-40B4-BE49-F238E27FC236}">
                <a16:creationId xmlns:a16="http://schemas.microsoft.com/office/drawing/2014/main" xmlns="" id="{E8B0C1F9-C017-48AD-8C36-18FE054EA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81075"/>
            <a:ext cx="2873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Rectangle 19">
            <a:extLst>
              <a:ext uri="{FF2B5EF4-FFF2-40B4-BE49-F238E27FC236}">
                <a16:creationId xmlns:a16="http://schemas.microsoft.com/office/drawing/2014/main" xmlns="" id="{47D979C1-0D7D-4BAA-9EEA-60CDA6C7E9B0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0" y="2204864"/>
            <a:ext cx="8964613" cy="396098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endParaRPr lang="pl-PL" altLang="pl-PL" sz="700" dirty="0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endParaRPr lang="pl-PL" altLang="pl-PL" sz="700" dirty="0">
              <a:latin typeface="Calibri Light" panose="020F0302020204030204" pitchFamily="34" charset="0"/>
            </a:endParaRPr>
          </a:p>
          <a:p>
            <a:pPr algn="ctr" eaLnBrk="1" hangingPunct="1">
              <a:lnSpc>
                <a:spcPct val="60000"/>
              </a:lnSpc>
              <a:buFont typeface="Wingdings" panose="05000000000000000000" pitchFamily="2" charset="2"/>
              <a:buNone/>
            </a:pPr>
            <a:endParaRPr lang="pl-PL" altLang="pl-PL" sz="700" dirty="0">
              <a:latin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pl-PL" altLang="pl-PL" sz="2300" dirty="0">
                <a:latin typeface="Calibri Light" panose="020F0302020204030204" pitchFamily="34" charset="0"/>
              </a:rPr>
              <a:t>osobom przybyłym do lokalu przed 21</a:t>
            </a:r>
            <a:r>
              <a:rPr lang="pl-PL" altLang="pl-PL" sz="2300" baseline="30000" dirty="0">
                <a:latin typeface="Calibri Light" panose="020F0302020204030204" pitchFamily="34" charset="0"/>
                <a:cs typeface="Times New Roman" panose="02020603050405020304" pitchFamily="18" charset="0"/>
              </a:rPr>
              <a:t>00</a:t>
            </a:r>
            <a:r>
              <a:rPr lang="pl-PL" altLang="pl-PL" sz="2300" dirty="0">
                <a:latin typeface="Calibri Light" panose="020F0302020204030204" pitchFamily="34" charset="0"/>
              </a:rPr>
              <a:t> należy umożliwić oddanie głosu;</a:t>
            </a:r>
            <a:endParaRPr lang="pl-PL" altLang="pl-PL" sz="100" dirty="0">
              <a:latin typeface="Calibri Light" panose="020F0302020204030204" pitchFamily="34" charset="0"/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Blip>
                <a:blip r:embed="rId3"/>
              </a:buBlip>
            </a:pPr>
            <a:r>
              <a:rPr lang="pl-PL" altLang="pl-PL" sz="2300" dirty="0">
                <a:latin typeface="Calibri Light" panose="020F0302020204030204" pitchFamily="34" charset="0"/>
                <a:cs typeface="Times New Roman" panose="02020603050405020304" pitchFamily="18" charset="0"/>
              </a:rPr>
              <a:t>w przypadku podjęcia przez komisję uchwały o </a:t>
            </a:r>
            <a:r>
              <a:rPr lang="pl-PL" altLang="pl-PL" sz="2300" b="1" dirty="0">
                <a:solidFill>
                  <a:srgbClr val="9D032A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przedłużeniu głosowania </a:t>
            </a:r>
            <a:r>
              <a:rPr lang="pl-PL" altLang="pl-PL" sz="2300" dirty="0">
                <a:latin typeface="Calibri Light" panose="020F0302020204030204" pitchFamily="34" charset="0"/>
                <a:cs typeface="Times New Roman" panose="02020603050405020304" pitchFamily="18" charset="0"/>
              </a:rPr>
              <a:t>lokal komisji jest zamykany później niż o godz. 21</a:t>
            </a:r>
            <a:r>
              <a:rPr lang="pl-PL" altLang="pl-PL" sz="2300" baseline="30000" dirty="0">
                <a:latin typeface="Calibri Light" panose="020F0302020204030204" pitchFamily="34" charset="0"/>
                <a:cs typeface="Times New Roman" panose="02020603050405020304" pitchFamily="18" charset="0"/>
              </a:rPr>
              <a:t>00</a:t>
            </a:r>
            <a:r>
              <a:rPr lang="pl-PL" altLang="pl-PL" sz="2300" dirty="0">
                <a:latin typeface="Calibri Light" panose="020F0302020204030204" pitchFamily="34" charset="0"/>
                <a:cs typeface="Times New Roman" panose="02020603050405020304" pitchFamily="18" charset="0"/>
              </a:rPr>
              <a:t>, tj. o godzinie wynikającej z uchwały;</a:t>
            </a:r>
            <a:endParaRPr lang="pl-PL" altLang="pl-PL" sz="5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pl-PL" altLang="pl-PL" sz="2300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pole tekstowe 1">
            <a:extLst>
              <a:ext uri="{FF2B5EF4-FFF2-40B4-BE49-F238E27FC236}">
                <a16:creationId xmlns:a16="http://schemas.microsoft.com/office/drawing/2014/main" xmlns="" id="{9E78717B-2FC2-4E07-85CD-5F1037B87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6250"/>
            <a:ext cx="8424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</a:rPr>
              <a:t>            ZAKOŃCZENIE GŁOSOWANIA</a:t>
            </a:r>
            <a:endParaRPr lang="pl-PL" altLang="pl-PL" sz="2000">
              <a:solidFill>
                <a:srgbClr val="9D032A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FE2B50F3-2558-4320-9297-988E6EA8F225}"/>
              </a:ext>
            </a:extLst>
          </p:cNvPr>
          <p:cNvSpPr/>
          <p:nvPr/>
        </p:nvSpPr>
        <p:spPr>
          <a:xfrm>
            <a:off x="250825" y="5305425"/>
            <a:ext cx="6697663" cy="935038"/>
          </a:xfrm>
          <a:prstGeom prst="rect">
            <a:avLst/>
          </a:prstGeom>
          <a:noFill/>
          <a:ln w="28575"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08548" name="Prostokąt 4">
            <a:extLst>
              <a:ext uri="{FF2B5EF4-FFF2-40B4-BE49-F238E27FC236}">
                <a16:creationId xmlns:a16="http://schemas.microsoft.com/office/drawing/2014/main" xmlns="" id="{29E49C7D-C652-4D51-97F2-BD0A5A63A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975225"/>
            <a:ext cx="6264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Wyłącznie w czasie otwierania urny i wyjmowania z niej kart dopuszczalna jest obecność w lokalu przedstawicieli prasy 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FCD52614-1EDB-4603-B4E7-42885152CD2C}"/>
              </a:ext>
            </a:extLst>
          </p:cNvPr>
          <p:cNvSpPr/>
          <p:nvPr/>
        </p:nvSpPr>
        <p:spPr>
          <a:xfrm>
            <a:off x="539750" y="1397000"/>
            <a:ext cx="7993063" cy="18281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pl-PL" sz="2000" dirty="0">
                <a:latin typeface="+mj-lt"/>
              </a:rPr>
              <a:t> Po zakończeniu głosowania w lokalu mogą przebywać poza członkami obwodowej komisji </a:t>
            </a:r>
            <a:r>
              <a:rPr lang="pl-PL" sz="2000" dirty="0" smtClean="0">
                <a:latin typeface="+mj-lt"/>
              </a:rPr>
              <a:t>wyłącznie mężowie </a:t>
            </a:r>
            <a:r>
              <a:rPr lang="pl-PL" sz="2000" dirty="0">
                <a:latin typeface="+mj-lt"/>
              </a:rPr>
              <a:t>zaufania, obserwatorzy społeczni i obserwatorzy międzynarodowi</a:t>
            </a:r>
          </a:p>
          <a:p>
            <a:pPr algn="just">
              <a:lnSpc>
                <a:spcPct val="120000"/>
              </a:lnSpc>
              <a:defRPr/>
            </a:pPr>
            <a:endParaRPr lang="pl-PL" sz="2200" dirty="0">
              <a:latin typeface="+mj-lt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  <a:defRPr/>
            </a:pPr>
            <a:r>
              <a:rPr lang="pl-PL" sz="2200" dirty="0">
                <a:latin typeface="+mj-lt"/>
              </a:rPr>
              <a:t> oraz osoba odpowiedzialna za obsługę informatyczną.</a:t>
            </a:r>
          </a:p>
        </p:txBody>
      </p:sp>
      <p:pic>
        <p:nvPicPr>
          <p:cNvPr id="108550" name="Picture 4" descr="https://encrypted-tbn2.gstatic.com/images?q=tbn:ANd9GcTudSxo9I1wmc2Kb797HXqH7aghUKtY41mgXVSfa2UgajuJfq9q">
            <a:extLst>
              <a:ext uri="{FF2B5EF4-FFF2-40B4-BE49-F238E27FC236}">
                <a16:creationId xmlns:a16="http://schemas.microsoft.com/office/drawing/2014/main" xmlns="" id="{505219B1-1BE4-4DC8-B07B-07575567F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921250"/>
            <a:ext cx="12604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Prostokąt 1">
            <a:extLst>
              <a:ext uri="{FF2B5EF4-FFF2-40B4-BE49-F238E27FC236}">
                <a16:creationId xmlns:a16="http://schemas.microsoft.com/office/drawing/2014/main" xmlns="" id="{AF209CB6-5324-4902-892E-4008AAC2A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1222375"/>
            <a:ext cx="8569325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Arial" panose="020B0604020202020204" pitchFamily="34" charset="0"/>
              </a:rPr>
              <a:t>P</a:t>
            </a: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o opuszczeniu lokalu przez ostatniego wyborcę </a:t>
            </a:r>
            <a:r>
              <a:rPr lang="pl-PL" altLang="pl-PL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komisja zapieczętowuje </a:t>
            </a:r>
            <a:r>
              <a:rPr lang="pl-PL" altLang="pl-PL" sz="1800" dirty="0">
                <a:latin typeface="Arial" panose="020B0604020202020204" pitchFamily="34" charset="0"/>
                <a:cs typeface="Times New Roman" panose="02020603050405020304" pitchFamily="18" charset="0"/>
              </a:rPr>
              <a:t>otwór urny wyborczej, zaklejając go </a:t>
            </a:r>
            <a:r>
              <a:rPr lang="pl-PL" altLang="pl-PL" sz="1800" b="1" dirty="0">
                <a:solidFill>
                  <a:srgbClr val="9D032A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paskiem papieru opatrzonym pieczęcią obwodowej komisji wyborczej i podpisami jej członków;</a:t>
            </a:r>
            <a:endParaRPr lang="pl-PL" altLang="pl-PL" sz="1800" dirty="0">
              <a:solidFill>
                <a:srgbClr val="9D032A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595" name="Prostokąt 3">
            <a:extLst>
              <a:ext uri="{FF2B5EF4-FFF2-40B4-BE49-F238E27FC236}">
                <a16:creationId xmlns:a16="http://schemas.microsoft.com/office/drawing/2014/main" xmlns="" id="{A6FC2815-100C-4999-8B5C-35566378E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3716338"/>
            <a:ext cx="8569325" cy="1631216"/>
          </a:xfrm>
          <a:prstGeom prst="rect">
            <a:avLst/>
          </a:prstGeom>
          <a:noFill/>
          <a:ln w="28575">
            <a:solidFill>
              <a:srgbClr val="9D03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Jeżeli komisja otrzymała jednorazowe plomby (nalepki foliowe) opatrzone unikatowym numerem, za ich pomocą zabezpiecza wlot urny. Na naklejce etykiety należy postawić pieczęć </a:t>
            </a:r>
            <a:r>
              <a:rPr lang="pl-PL" altLang="pl-PL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komisji.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Unikatowy numer plomby przewodniczący komisji wpisuje do wewnętrznego protokołu.</a:t>
            </a:r>
          </a:p>
        </p:txBody>
      </p:sp>
      <p:sp>
        <p:nvSpPr>
          <p:cNvPr id="110596" name="pole tekstowe 5">
            <a:extLst>
              <a:ext uri="{FF2B5EF4-FFF2-40B4-BE49-F238E27FC236}">
                <a16:creationId xmlns:a16="http://schemas.microsoft.com/office/drawing/2014/main" xmlns="" id="{AE791494-CA04-4969-85D3-7BDA9741B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455613"/>
            <a:ext cx="6335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9D032A"/>
                </a:solidFill>
                <a:latin typeface="Arial Black" panose="020B0A04020102020204" pitchFamily="34" charset="0"/>
              </a:rPr>
              <a:t>ZAKOŃCZENIE </a:t>
            </a:r>
            <a:r>
              <a:rPr lang="pl-PL" altLang="pl-PL" sz="2000" b="1" dirty="0" smtClean="0">
                <a:solidFill>
                  <a:srgbClr val="9D032A"/>
                </a:solidFill>
                <a:latin typeface="Arial Black" panose="020B0A04020102020204" pitchFamily="34" charset="0"/>
              </a:rPr>
              <a:t>GŁOSOWANIA</a:t>
            </a:r>
            <a:endParaRPr lang="pl-PL" altLang="pl-PL" sz="2000" b="1" dirty="0">
              <a:solidFill>
                <a:srgbClr val="9D032A"/>
              </a:solidFill>
              <a:latin typeface="Arial Black" panose="020B0A04020102020204" pitchFamily="34" charset="0"/>
            </a:endParaRPr>
          </a:p>
        </p:txBody>
      </p:sp>
      <p:pic>
        <p:nvPicPr>
          <p:cNvPr id="110597" name="Obraz 1">
            <a:extLst>
              <a:ext uri="{FF2B5EF4-FFF2-40B4-BE49-F238E27FC236}">
                <a16:creationId xmlns:a16="http://schemas.microsoft.com/office/drawing/2014/main" xmlns="" id="{F83FCD11-3A18-4D2A-9BA2-DE177DADC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46350"/>
            <a:ext cx="5497512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8" name="Prostokąt 8">
            <a:extLst>
              <a:ext uri="{FF2B5EF4-FFF2-40B4-BE49-F238E27FC236}">
                <a16:creationId xmlns:a16="http://schemas.microsoft.com/office/drawing/2014/main" xmlns="" id="{D68338B1-BD8A-42E2-9CB6-D64EDBECB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5665788"/>
            <a:ext cx="8424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pamiętać, że każda próba odklejenia nalepki spowoduje pojawienie się na niej napisu o tym informującego. </a:t>
            </a:r>
          </a:p>
        </p:txBody>
      </p:sp>
    </p:spTree>
    <p:extLst>
      <p:ext uri="{BB962C8B-B14F-4D97-AF65-F5344CB8AC3E}">
        <p14:creationId xmlns:p14="http://schemas.microsoft.com/office/powerpoint/2010/main" val="39103553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upa 26">
            <a:extLst>
              <a:ext uri="{FF2B5EF4-FFF2-40B4-BE49-F238E27FC236}">
                <a16:creationId xmlns="" xmlns:a16="http://schemas.microsoft.com/office/drawing/2014/main" id="{EE4E9CB0-950E-40EA-B3AA-3D3B6C772D8E}"/>
              </a:ext>
            </a:extLst>
          </p:cNvPr>
          <p:cNvGrpSpPr>
            <a:grpSpLocks/>
          </p:cNvGrpSpPr>
          <p:nvPr/>
        </p:nvGrpSpPr>
        <p:grpSpPr bwMode="auto">
          <a:xfrm>
            <a:off x="280988" y="2708275"/>
            <a:ext cx="5053012" cy="3784600"/>
            <a:chOff x="281746" y="2708920"/>
            <a:chExt cx="5052594" cy="3784569"/>
          </a:xfrm>
        </p:grpSpPr>
        <p:pic>
          <p:nvPicPr>
            <p:cNvPr id="57355" name="Obraz 20" descr="OKW - porządek na stole.jpg">
              <a:extLst>
                <a:ext uri="{FF2B5EF4-FFF2-40B4-BE49-F238E27FC236}">
                  <a16:creationId xmlns="" xmlns:a16="http://schemas.microsoft.com/office/drawing/2014/main" id="{1F2274B8-F5C8-45D4-B0C8-9ED6C1C0B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46" y="2708920"/>
              <a:ext cx="5052594" cy="3784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Prostokąt 21">
              <a:extLst>
                <a:ext uri="{FF2B5EF4-FFF2-40B4-BE49-F238E27FC236}">
                  <a16:creationId xmlns="" xmlns:a16="http://schemas.microsoft.com/office/drawing/2014/main" id="{52B7736A-61B5-402E-B606-50D59C042DF7}"/>
                </a:ext>
              </a:extLst>
            </p:cNvPr>
            <p:cNvSpPr/>
            <p:nvPr/>
          </p:nvSpPr>
          <p:spPr>
            <a:xfrm>
              <a:off x="2223097" y="4707567"/>
              <a:ext cx="339697" cy="182561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3" name="Prostokąt 22">
              <a:extLst>
                <a:ext uri="{FF2B5EF4-FFF2-40B4-BE49-F238E27FC236}">
                  <a16:creationId xmlns="" xmlns:a16="http://schemas.microsoft.com/office/drawing/2014/main" id="{8AB1FCFE-9F58-4FE5-BFA8-2FE5DCB17163}"/>
                </a:ext>
              </a:extLst>
            </p:cNvPr>
            <p:cNvSpPr/>
            <p:nvPr/>
          </p:nvSpPr>
          <p:spPr>
            <a:xfrm>
              <a:off x="3015195" y="4707567"/>
              <a:ext cx="339697" cy="182561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C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4" name="Prostokąt 23">
              <a:extLst>
                <a:ext uri="{FF2B5EF4-FFF2-40B4-BE49-F238E27FC236}">
                  <a16:creationId xmlns="" xmlns:a16="http://schemas.microsoft.com/office/drawing/2014/main" id="{BC2EA862-0934-4326-86D3-68DB2F01592D}"/>
                </a:ext>
              </a:extLst>
            </p:cNvPr>
            <p:cNvSpPr/>
            <p:nvPr/>
          </p:nvSpPr>
          <p:spPr>
            <a:xfrm>
              <a:off x="2583431" y="4885365"/>
              <a:ext cx="169848" cy="3651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5" name="Prostokąt 24">
              <a:extLst>
                <a:ext uri="{FF2B5EF4-FFF2-40B4-BE49-F238E27FC236}">
                  <a16:creationId xmlns="" xmlns:a16="http://schemas.microsoft.com/office/drawing/2014/main" id="{A0E4B2EE-D615-4A9B-8AE0-E7A609B2C04F}"/>
                </a:ext>
              </a:extLst>
            </p:cNvPr>
            <p:cNvSpPr/>
            <p:nvPr/>
          </p:nvSpPr>
          <p:spPr>
            <a:xfrm>
              <a:off x="2799313" y="4885365"/>
              <a:ext cx="169848" cy="36512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6" name="Owal 25">
              <a:extLst>
                <a:ext uri="{FF2B5EF4-FFF2-40B4-BE49-F238E27FC236}">
                  <a16:creationId xmlns="" xmlns:a16="http://schemas.microsoft.com/office/drawing/2014/main" id="{608A572A-1B10-4151-9ACA-861955BA8882}"/>
                </a:ext>
              </a:extLst>
            </p:cNvPr>
            <p:cNvSpPr/>
            <p:nvPr/>
          </p:nvSpPr>
          <p:spPr>
            <a:xfrm>
              <a:off x="1188133" y="4399594"/>
              <a:ext cx="503196" cy="3968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57347" name="Prostokąt 4">
            <a:extLst>
              <a:ext uri="{FF2B5EF4-FFF2-40B4-BE49-F238E27FC236}">
                <a16:creationId xmlns="" xmlns:a16="http://schemas.microsoft.com/office/drawing/2014/main" id="{22B68A5D-D3F9-4BA9-9890-B0CFE771C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82738"/>
            <a:ext cx="87852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Czynności </a:t>
            </a:r>
            <a:r>
              <a:rPr lang="pl-PL" altLang="pl-PL" sz="2000" b="1" dirty="0">
                <a:solidFill>
                  <a:schemeClr val="bg1"/>
                </a:solidFill>
                <a:latin typeface="Arial" panose="020B0604020202020204" pitchFamily="34" charset="0"/>
              </a:rPr>
              <a:t>związane</a:t>
            </a:r>
            <a:r>
              <a:rPr lang="pl-PL" altLang="pl-PL" sz="2000" b="1" dirty="0">
                <a:latin typeface="Arial" panose="020B0604020202020204" pitchFamily="34" charset="0"/>
              </a:rPr>
              <a:t> z ustaleniem wyników głosowania w obwodzie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i sporządzeniem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protokołu </a:t>
            </a:r>
            <a:r>
              <a:rPr lang="pl-PL" altLang="pl-PL" sz="2000" b="1" dirty="0">
                <a:latin typeface="Arial" panose="020B0604020202020204" pitchFamily="34" charset="0"/>
              </a:rPr>
              <a:t>głosowania w obwodzie komisja wykonuje wspólnie, </a:t>
            </a:r>
            <a:r>
              <a:rPr lang="pl-PL" altLang="pl-PL" sz="2000" b="1" u="sng" dirty="0">
                <a:latin typeface="Arial" panose="020B0604020202020204" pitchFamily="34" charset="0"/>
              </a:rPr>
              <a:t>wszyscy obecni członkowie</a:t>
            </a:r>
            <a:r>
              <a:rPr lang="pl-PL" altLang="pl-PL" sz="2000" b="1" dirty="0"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 Black" panose="020B0A04020102020204" pitchFamily="34" charset="0"/>
              </a:rPr>
              <a:t>Nie jest dopuszczalne tworzenie z członków komisji grup roboczych, które wykonywałyby oddzielnie czynności po zakończeniu głosowania. </a:t>
            </a:r>
          </a:p>
        </p:txBody>
      </p:sp>
      <p:pic>
        <p:nvPicPr>
          <p:cNvPr id="57348" name="Obraz 1" descr="File:&lt;strong&gt;Family&lt;/strong&gt; eating clip art.svg - Wikimedia Commons">
            <a:extLst>
              <a:ext uri="{FF2B5EF4-FFF2-40B4-BE49-F238E27FC236}">
                <a16:creationId xmlns="" xmlns:a16="http://schemas.microsoft.com/office/drawing/2014/main" id="{076F4EF3-7428-4C5D-BBD5-8096C45FB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497388"/>
            <a:ext cx="1462087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Obraz 1" descr="File:&lt;strong&gt;Family&lt;/strong&gt; eating clip art.svg - Wikimedia Commons">
            <a:extLst>
              <a:ext uri="{FF2B5EF4-FFF2-40B4-BE49-F238E27FC236}">
                <a16:creationId xmlns="" xmlns:a16="http://schemas.microsoft.com/office/drawing/2014/main" id="{4A408B0F-F17A-41EF-8BC0-127785F14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365625"/>
            <a:ext cx="1462088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Łącznik prosty 10">
            <a:extLst>
              <a:ext uri="{FF2B5EF4-FFF2-40B4-BE49-F238E27FC236}">
                <a16:creationId xmlns="" xmlns:a16="http://schemas.microsoft.com/office/drawing/2014/main" id="{9041565A-330D-4346-8116-36D75C14F1B9}"/>
              </a:ext>
            </a:extLst>
          </p:cNvPr>
          <p:cNvCxnSpPr/>
          <p:nvPr/>
        </p:nvCxnSpPr>
        <p:spPr>
          <a:xfrm>
            <a:off x="4630738" y="4398963"/>
            <a:ext cx="1990725" cy="14573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="" xmlns:a16="http://schemas.microsoft.com/office/drawing/2014/main" id="{1EDAB81A-1464-460D-9D77-ACC734F593D4}"/>
              </a:ext>
            </a:extLst>
          </p:cNvPr>
          <p:cNvCxnSpPr/>
          <p:nvPr/>
        </p:nvCxnSpPr>
        <p:spPr>
          <a:xfrm flipH="1">
            <a:off x="5003800" y="4365625"/>
            <a:ext cx="1390650" cy="15160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="" xmlns:a16="http://schemas.microsoft.com/office/drawing/2014/main" id="{BE2B3B77-CA00-4868-84D8-2104D1853CE8}"/>
              </a:ext>
            </a:extLst>
          </p:cNvPr>
          <p:cNvCxnSpPr/>
          <p:nvPr/>
        </p:nvCxnSpPr>
        <p:spPr>
          <a:xfrm>
            <a:off x="6718300" y="4383088"/>
            <a:ext cx="1992313" cy="14557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="" xmlns:a16="http://schemas.microsoft.com/office/drawing/2014/main" id="{6E64C261-1EBE-4D9E-B500-0A49DE35499C}"/>
              </a:ext>
            </a:extLst>
          </p:cNvPr>
          <p:cNvCxnSpPr/>
          <p:nvPr/>
        </p:nvCxnSpPr>
        <p:spPr>
          <a:xfrm flipH="1">
            <a:off x="7092950" y="4348163"/>
            <a:ext cx="1389063" cy="1516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4" name="Prostokąt 18">
            <a:extLst>
              <a:ext uri="{FF2B5EF4-FFF2-40B4-BE49-F238E27FC236}">
                <a16:creationId xmlns="" xmlns:a16="http://schemas.microsoft.com/office/drawing/2014/main" id="{943E574D-C3B2-46C2-B849-34C49689A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33375"/>
            <a:ext cx="75247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W OBWODZIE. </a:t>
            </a:r>
          </a:p>
        </p:txBody>
      </p:sp>
    </p:spTree>
    <p:extLst>
      <p:ext uri="{BB962C8B-B14F-4D97-AF65-F5344CB8AC3E}">
        <p14:creationId xmlns:p14="http://schemas.microsoft.com/office/powerpoint/2010/main" val="19001414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ostokąt 2"/>
          <p:cNvSpPr>
            <a:spLocks noChangeArrowheads="1"/>
          </p:cNvSpPr>
          <p:nvPr/>
        </p:nvSpPr>
        <p:spPr bwMode="auto">
          <a:xfrm>
            <a:off x="250825" y="404813"/>
            <a:ext cx="7524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W OBWODZIE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9D032A"/>
                </a:solidFill>
                <a:latin typeface="Arial" panose="020B0604020202020204" pitchFamily="34" charset="0"/>
              </a:rPr>
              <a:t>Informacje wstępne</a:t>
            </a:r>
            <a:endParaRPr lang="pl-PL" altLang="pl-PL" sz="2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11188" y="2060575"/>
            <a:ext cx="7921625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1" dirty="0">
                <a:solidFill>
                  <a:prstClr val="black"/>
                </a:solidFill>
              </a:rPr>
              <a:t>Należy mieć na uwadze, że:</a:t>
            </a:r>
          </a:p>
          <a:p>
            <a:pPr>
              <a:defRPr/>
            </a:pPr>
            <a:endParaRPr lang="pl-PL" sz="2000" b="1" dirty="0">
              <a:solidFill>
                <a:prstClr val="black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000" b="1" dirty="0">
                <a:solidFill>
                  <a:prstClr val="black"/>
                </a:solidFill>
              </a:rPr>
              <a:t>liczby w protokole głosowania wpisuje się w kratkach zaczynając od prawej strony, czyli tak, aby ostatnia cyfra wpisywanej liczby wypadła w ostatniej kratce z prawej strony;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pl-PL" sz="2000" b="1" dirty="0">
              <a:solidFill>
                <a:prstClr val="black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000" b="1" dirty="0">
                <a:solidFill>
                  <a:prstClr val="black"/>
                </a:solidFill>
              </a:rPr>
              <a:t>jeżeli ustalona przez komisję liczba wynosi zero, w ostatniej kratce z prawej strony należy wpisać cyfrę „0”;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pl-PL" sz="2000" b="1" dirty="0">
              <a:solidFill>
                <a:prstClr val="black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pl-PL" sz="2000" b="1" dirty="0">
                <a:solidFill>
                  <a:prstClr val="black"/>
                </a:solidFill>
              </a:rPr>
              <a:t>nie wolno zostawiać niewypełnionej kratki lub dokonywać wykreślenia kratki przeznaczonej na dane liczbowe.</a:t>
            </a:r>
          </a:p>
        </p:txBody>
      </p:sp>
    </p:spTree>
    <p:extLst>
      <p:ext uri="{BB962C8B-B14F-4D97-AF65-F5344CB8AC3E}">
        <p14:creationId xmlns:p14="http://schemas.microsoft.com/office/powerpoint/2010/main" val="41314409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rostokąt 3">
            <a:extLst>
              <a:ext uri="{FF2B5EF4-FFF2-40B4-BE49-F238E27FC236}">
                <a16:creationId xmlns="" xmlns:a16="http://schemas.microsoft.com/office/drawing/2014/main" id="{CC568327-1E15-4BF7-B94E-D47AEEF3F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33375"/>
            <a:ext cx="75247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W OBWODZIE </a:t>
            </a:r>
          </a:p>
        </p:txBody>
      </p:sp>
      <p:sp>
        <p:nvSpPr>
          <p:cNvPr id="59395" name="pole tekstowe 4">
            <a:extLst>
              <a:ext uri="{FF2B5EF4-FFF2-40B4-BE49-F238E27FC236}">
                <a16:creationId xmlns="" xmlns:a16="http://schemas.microsoft.com/office/drawing/2014/main" id="{12F17BF1-AA16-4135-97F8-15027BD9D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533465"/>
            <a:ext cx="8280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Komisja ustala wyniki głosowania i sporządza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protokołu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głosowania w obwodzie w wyborach uzupełniających do rady gminy, wykorzystując w tym celu dostarczone formularze protokołów.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Ustalając </a:t>
            </a:r>
            <a:r>
              <a:rPr lang="pl-PL" altLang="pl-PL" sz="2000" b="1" dirty="0">
                <a:latin typeface="Arial" panose="020B0604020202020204" pitchFamily="34" charset="0"/>
              </a:rPr>
              <a:t>wyniki głosowania, obwodowa komisja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wyborcza, </a:t>
            </a:r>
            <a:r>
              <a:rPr lang="pl-PL" altLang="pl-PL" sz="2000" b="1" dirty="0">
                <a:latin typeface="Arial" panose="020B0604020202020204" pitchFamily="34" charset="0"/>
              </a:rPr>
              <a:t>przy wykonywaniu czynności związanych  ze sporządzaniem protokołów głosowania w obwodzie, jest zobowiązana do rygorystycznego przestrzegania zasad opisanych w rozdziale IV, w </a:t>
            </a:r>
            <a:r>
              <a:rPr lang="pl-PL" altLang="pl-PL" sz="2000" b="1" dirty="0">
                <a:latin typeface="Arial Black" panose="020B0A04020102020204" pitchFamily="34" charset="0"/>
              </a:rPr>
              <a:t>punktach 30- </a:t>
            </a:r>
            <a:r>
              <a:rPr lang="pl-PL" altLang="pl-PL" sz="2000" b="1" dirty="0" smtClean="0">
                <a:latin typeface="Arial Black" panose="020B0A04020102020204" pitchFamily="34" charset="0"/>
              </a:rPr>
              <a:t>45 </a:t>
            </a:r>
            <a:r>
              <a:rPr lang="pl-PL" altLang="pl-PL" sz="2000" b="1" dirty="0">
                <a:latin typeface="Arial" panose="020B0604020202020204" pitchFamily="34" charset="0"/>
              </a:rPr>
              <a:t>uchwały Państwowej Komisji Wyborczej z dnia 17 września 2018 r. w sprawie wytycznych dla obwodowych komisji wyborczych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dotyczących </a:t>
            </a:r>
            <a:r>
              <a:rPr lang="pl-PL" altLang="pl-PL" sz="2000" b="1" dirty="0">
                <a:latin typeface="Arial" panose="020B0604020202020204" pitchFamily="34" charset="0"/>
              </a:rPr>
              <a:t>zadań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i </a:t>
            </a:r>
            <a:r>
              <a:rPr lang="pl-PL" altLang="pl-PL" sz="2000" b="1" dirty="0">
                <a:latin typeface="Arial" panose="020B0604020202020204" pitchFamily="34" charset="0"/>
              </a:rPr>
              <a:t>trybu ustalenia wyników głosowania w wyborach organów jednostek samorządu terytorialnego  zarządzonych na dzień </a:t>
            </a:r>
            <a:r>
              <a:rPr lang="pl-PL" altLang="pl-PL" sz="2000" b="1" dirty="0" smtClean="0">
                <a:latin typeface="Arial" panose="020B0604020202020204" pitchFamily="34" charset="0"/>
              </a:rPr>
              <a:t/>
            </a:r>
            <a:br>
              <a:rPr lang="pl-PL" altLang="pl-PL" sz="2000" b="1" dirty="0" smtClean="0">
                <a:latin typeface="Arial" panose="020B0604020202020204" pitchFamily="34" charset="0"/>
              </a:rPr>
            </a:br>
            <a:r>
              <a:rPr lang="pl-PL" altLang="pl-PL" sz="2000" b="1" dirty="0" smtClean="0">
                <a:latin typeface="Arial" panose="020B0604020202020204" pitchFamily="34" charset="0"/>
              </a:rPr>
              <a:t>21 </a:t>
            </a:r>
            <a:r>
              <a:rPr lang="pl-PL" altLang="pl-PL" sz="2000" b="1" dirty="0">
                <a:latin typeface="Arial" panose="020B0604020202020204" pitchFamily="34" charset="0"/>
              </a:rPr>
              <a:t>października 2018 r.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ostokąt 30">
            <a:extLst>
              <a:ext uri="{FF2B5EF4-FFF2-40B4-BE49-F238E27FC236}">
                <a16:creationId xmlns="" xmlns:a16="http://schemas.microsoft.com/office/drawing/2014/main" id="{A537B39A-04AE-46A4-A968-DBA7BCD902A1}"/>
              </a:ext>
            </a:extLst>
          </p:cNvPr>
          <p:cNvSpPr/>
          <p:nvPr/>
        </p:nvSpPr>
        <p:spPr>
          <a:xfrm>
            <a:off x="92075" y="1550988"/>
            <a:ext cx="4852988" cy="6270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aphicFrame>
        <p:nvGraphicFramePr>
          <p:cNvPr id="9" name="Tabela 8">
            <a:extLst>
              <a:ext uri="{FF2B5EF4-FFF2-40B4-BE49-F238E27FC236}">
                <a16:creationId xmlns="" xmlns:a16="http://schemas.microsoft.com/office/drawing/2014/main" id="{99C2EE64-6EA5-4E90-8C3E-EFC2D697EB41}"/>
              </a:ext>
            </a:extLst>
          </p:cNvPr>
          <p:cNvGraphicFramePr>
            <a:graphicFrameLocks noGrp="1"/>
          </p:cNvGraphicFramePr>
          <p:nvPr/>
        </p:nvGraphicFramePr>
        <p:xfrm>
          <a:off x="79375" y="2909888"/>
          <a:ext cx="5937250" cy="2978150"/>
        </p:xfrm>
        <a:graphic>
          <a:graphicData uri="http://schemas.openxmlformats.org/drawingml/2006/table">
            <a:tbl>
              <a:tblPr/>
              <a:tblGrid>
                <a:gridCol w="303213">
                  <a:extLst>
                    <a:ext uri="{9D8B030D-6E8A-4147-A177-3AD203B41FA5}">
                      <a16:colId xmlns="" xmlns:a16="http://schemas.microsoft.com/office/drawing/2014/main" val="2679348675"/>
                    </a:ext>
                  </a:extLst>
                </a:gridCol>
                <a:gridCol w="4098925">
                  <a:extLst>
                    <a:ext uri="{9D8B030D-6E8A-4147-A177-3AD203B41FA5}">
                      <a16:colId xmlns="" xmlns:a16="http://schemas.microsoft.com/office/drawing/2014/main" val="1456307179"/>
                    </a:ext>
                  </a:extLst>
                </a:gridCol>
                <a:gridCol w="306387">
                  <a:extLst>
                    <a:ext uri="{9D8B030D-6E8A-4147-A177-3AD203B41FA5}">
                      <a16:colId xmlns="" xmlns:a16="http://schemas.microsoft.com/office/drawing/2014/main" val="2062526593"/>
                    </a:ext>
                  </a:extLst>
                </a:gridCol>
                <a:gridCol w="307975">
                  <a:extLst>
                    <a:ext uri="{9D8B030D-6E8A-4147-A177-3AD203B41FA5}">
                      <a16:colId xmlns="" xmlns:a16="http://schemas.microsoft.com/office/drawing/2014/main" val="1881437460"/>
                    </a:ext>
                  </a:extLst>
                </a:gridCol>
                <a:gridCol w="306388">
                  <a:extLst>
                    <a:ext uri="{9D8B030D-6E8A-4147-A177-3AD203B41FA5}">
                      <a16:colId xmlns="" xmlns:a16="http://schemas.microsoft.com/office/drawing/2014/main" val="1585872207"/>
                    </a:ext>
                  </a:extLst>
                </a:gridCol>
                <a:gridCol w="260350">
                  <a:extLst>
                    <a:ext uri="{9D8B030D-6E8A-4147-A177-3AD203B41FA5}">
                      <a16:colId xmlns="" xmlns:a16="http://schemas.microsoft.com/office/drawing/2014/main" val="2743754370"/>
                    </a:ext>
                  </a:extLst>
                </a:gridCol>
                <a:gridCol w="354012">
                  <a:extLst>
                    <a:ext uri="{9D8B030D-6E8A-4147-A177-3AD203B41FA5}">
                      <a16:colId xmlns="" xmlns:a16="http://schemas.microsoft.com/office/drawing/2014/main" val="3087608769"/>
                    </a:ext>
                  </a:extLst>
                </a:gridCol>
              </a:tblGrid>
              <a:tr h="97556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Liczba wyborców uprawnionych do głosowania </a:t>
                      </a:r>
                      <a:r>
                        <a:rPr kumimoji="0" lang="pl-PL" altLang="pl-PL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(umieszczonych w spisie, z uwzględnieniem dodatkowych formularzy</a:t>
                      </a: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) w chwili zakończenia głosowania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24819184"/>
                  </a:ext>
                </a:extLst>
              </a:tr>
              <a:tr h="4877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tym umieszczonych w części A spisu wyborców </a:t>
                      </a:r>
                      <a:r>
                        <a:rPr kumimoji="0" lang="pl-PL" altLang="pl-PL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(obywatele polscy)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2172545"/>
                  </a:ext>
                </a:extLst>
              </a:tr>
              <a:tr h="82726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1b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tym umieszczonych w części B spisu wyborców </a:t>
                      </a:r>
                      <a:r>
                        <a:rPr kumimoji="0" lang="pl-PL" altLang="pl-PL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(obywatele UE niebędący obywatelami polskimi)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19974127"/>
                  </a:ext>
                </a:extLst>
              </a:tr>
              <a:tr h="687534">
                <a:tc gridSpan="7">
                  <a:txBody>
                    <a:bodyPr/>
                    <a:lstStyle>
                      <a:lvl1pPr marL="449263" indent="-4492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449263" marR="0" lvl="0" indent="-4492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Uwaga!</a:t>
                      </a: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Suma liczb z pkt. 1a i 1b </a:t>
                      </a: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musi być</a:t>
                      </a: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równa liczbie z pkt. 1</a:t>
                      </a:r>
                    </a:p>
                  </a:txBody>
                  <a:tcPr marL="44450" marR="4445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93969848"/>
                  </a:ext>
                </a:extLst>
              </a:tr>
            </a:tbl>
          </a:graphicData>
        </a:graphic>
      </p:graphicFrame>
      <p:sp>
        <p:nvSpPr>
          <p:cNvPr id="27" name="Prostokąt zaokrąglony 26">
            <a:extLst>
              <a:ext uri="{FF2B5EF4-FFF2-40B4-BE49-F238E27FC236}">
                <a16:creationId xmlns="" xmlns:a16="http://schemas.microsoft.com/office/drawing/2014/main" id="{B1B60EAB-6288-45BC-9ACF-1329EA4A3478}"/>
              </a:ext>
            </a:extLst>
          </p:cNvPr>
          <p:cNvSpPr/>
          <p:nvPr/>
        </p:nvSpPr>
        <p:spPr>
          <a:xfrm>
            <a:off x="0" y="5732463"/>
            <a:ext cx="7667625" cy="1081087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2504" name="Prostokąt 3">
            <a:extLst>
              <a:ext uri="{FF2B5EF4-FFF2-40B4-BE49-F238E27FC236}">
                <a16:creationId xmlns="" xmlns:a16="http://schemas.microsoft.com/office/drawing/2014/main" id="{334411E8-D478-4381-B0ED-62727D245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705643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>
                <a:solidFill>
                  <a:srgbClr val="C00000"/>
                </a:solidFill>
                <a:latin typeface="Arial" panose="020B0604020202020204" pitchFamily="34" charset="0"/>
              </a:rPr>
              <a:t>i sporządzenie protokołów głosowania w obwodzie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>
                <a:solidFill>
                  <a:srgbClr val="C00000"/>
                </a:solidFill>
                <a:latin typeface="Arial" panose="020B0604020202020204" pitchFamily="34" charset="0"/>
              </a:rPr>
              <a:t>Punkt I protokołu </a:t>
            </a:r>
          </a:p>
        </p:txBody>
      </p:sp>
      <p:sp>
        <p:nvSpPr>
          <p:cNvPr id="62505" name="Rectangle 2">
            <a:extLst>
              <a:ext uri="{FF2B5EF4-FFF2-40B4-BE49-F238E27FC236}">
                <a16:creationId xmlns="" xmlns:a16="http://schemas.microsoft.com/office/drawing/2014/main" id="{B4511642-DCEF-488C-B484-31D919F7F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2505075"/>
            <a:ext cx="47752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I     ROZLICZENIE SPISU WYBORC</a:t>
            </a:r>
            <a:r>
              <a:rPr lang="pl-PL" altLang="pl-PL" sz="1100" b="1">
                <a:latin typeface="Arial" panose="020B0604020202020204" pitchFamily="34" charset="0"/>
                <a:cs typeface="Times New Roman" panose="02020603050405020304" pitchFamily="18" charset="0"/>
              </a:rPr>
              <a:t>Ó</a:t>
            </a:r>
            <a:r>
              <a:rPr lang="pl-PL" altLang="pl-PL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W I KART DO GŁOSOWANIA</a:t>
            </a:r>
            <a:endParaRPr lang="pl-PL" altLang="pl-PL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>
              <a:latin typeface="Arial" panose="020B0604020202020204" pitchFamily="34" charset="0"/>
            </a:endParaRPr>
          </a:p>
        </p:txBody>
      </p:sp>
      <p:sp>
        <p:nvSpPr>
          <p:cNvPr id="62506" name="Prostokąt 6">
            <a:extLst>
              <a:ext uri="{FF2B5EF4-FFF2-40B4-BE49-F238E27FC236}">
                <a16:creationId xmlns="" xmlns:a16="http://schemas.microsoft.com/office/drawing/2014/main" id="{A0514D2F-575A-4C24-85BF-814B54119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464" y="1485255"/>
            <a:ext cx="39703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dirty="0">
                <a:latin typeface="Arial" panose="020B0604020202020204" pitchFamily="34" charset="0"/>
              </a:rPr>
              <a:t>liczba wyborców </a:t>
            </a:r>
            <a:r>
              <a:rPr lang="pl-PL" altLang="pl-PL" sz="1600" dirty="0" smtClean="0">
                <a:latin typeface="Arial" panose="020B0604020202020204" pitchFamily="34" charset="0"/>
              </a:rPr>
              <a:t>w </a:t>
            </a:r>
            <a:r>
              <a:rPr lang="pl-PL" altLang="pl-PL" sz="1600" dirty="0">
                <a:latin typeface="Arial" panose="020B0604020202020204" pitchFamily="34" charset="0"/>
              </a:rPr>
              <a:t>spisie </a:t>
            </a:r>
            <a:r>
              <a:rPr lang="pl-PL" altLang="pl-PL" sz="1600" dirty="0" smtClean="0">
                <a:latin typeface="Arial" panose="020B0604020202020204" pitchFamily="34" charset="0"/>
              </a:rPr>
              <a:t>+ </a:t>
            </a:r>
            <a:r>
              <a:rPr lang="pl-PL" altLang="pl-PL" sz="1600" dirty="0">
                <a:latin typeface="Arial" panose="020B0604020202020204" pitchFamily="34" charset="0"/>
              </a:rPr>
              <a:t>osoby dopisane przez </a:t>
            </a:r>
            <a:r>
              <a:rPr lang="pl-PL" altLang="pl-PL" sz="1600" dirty="0" err="1">
                <a:latin typeface="Arial" panose="020B0604020202020204" pitchFamily="34" charset="0"/>
              </a:rPr>
              <a:t>okw</a:t>
            </a:r>
            <a:r>
              <a:rPr lang="pl-PL" altLang="pl-PL" sz="1600" dirty="0">
                <a:latin typeface="Arial" panose="020B0604020202020204" pitchFamily="34" charset="0"/>
              </a:rPr>
              <a:t> </a:t>
            </a:r>
            <a:r>
              <a:rPr lang="pl-PL" altLang="pl-PL" sz="1600" dirty="0" smtClean="0">
                <a:latin typeface="Arial" panose="020B0604020202020204" pitchFamily="34" charset="0"/>
              </a:rPr>
              <a:t>w </a:t>
            </a:r>
            <a:r>
              <a:rPr lang="pl-PL" altLang="pl-PL" sz="1600" dirty="0">
                <a:latin typeface="Arial" panose="020B0604020202020204" pitchFamily="34" charset="0"/>
              </a:rPr>
              <a:t>trakcie głosowania na dodatkowych formularzach spisu.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600" dirty="0">
              <a:latin typeface="Arial" panose="020B0604020202020204" pitchFamily="34" charset="0"/>
            </a:endParaRP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="" xmlns:a16="http://schemas.microsoft.com/office/drawing/2014/main" id="{BDD814CE-F90C-4FDA-8625-C779071E7351}"/>
              </a:ext>
            </a:extLst>
          </p:cNvPr>
          <p:cNvCxnSpPr/>
          <p:nvPr/>
        </p:nvCxnSpPr>
        <p:spPr>
          <a:xfrm flipH="1">
            <a:off x="5437190" y="2489994"/>
            <a:ext cx="798510" cy="81200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10" name="Prostokąt 18">
            <a:extLst>
              <a:ext uri="{FF2B5EF4-FFF2-40B4-BE49-F238E27FC236}">
                <a16:creationId xmlns="" xmlns:a16="http://schemas.microsoft.com/office/drawing/2014/main" id="{F29DDF54-8115-4CBF-88D6-C9B9E953D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988" y="3198813"/>
            <a:ext cx="2735262" cy="1200150"/>
          </a:xfrm>
          <a:prstGeom prst="rect">
            <a:avLst/>
          </a:prstGeom>
          <a:noFill/>
          <a:ln w="28575">
            <a:solidFill>
              <a:srgbClr val="9D03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Arial" panose="020B0604020202020204" pitchFamily="34" charset="0"/>
              </a:rPr>
              <a:t>Tylko obywatele polscy umieszczeni zarówno w spisie wyborców jak i dopisani do spisu</a:t>
            </a:r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="" xmlns:a16="http://schemas.microsoft.com/office/drawing/2014/main" id="{9A0E3397-46AD-4847-84CA-D3173B34AD4D}"/>
              </a:ext>
            </a:extLst>
          </p:cNvPr>
          <p:cNvCxnSpPr/>
          <p:nvPr/>
        </p:nvCxnSpPr>
        <p:spPr>
          <a:xfrm flipH="1" flipV="1">
            <a:off x="5491164" y="4292600"/>
            <a:ext cx="774699" cy="4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13" name="Prostokąt 23">
            <a:extLst>
              <a:ext uri="{FF2B5EF4-FFF2-40B4-BE49-F238E27FC236}">
                <a16:creationId xmlns="" xmlns:a16="http://schemas.microsoft.com/office/drawing/2014/main" id="{61BB655B-CEA5-40E0-A849-C77D0E603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863" y="4622923"/>
            <a:ext cx="2745155" cy="92392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Arial" panose="020B0604020202020204" pitchFamily="34" charset="0"/>
              </a:rPr>
              <a:t>Tylko obywatele Unii Europejskiej niebędący obywatelami polskimi.</a:t>
            </a:r>
          </a:p>
        </p:txBody>
      </p:sp>
      <p:sp>
        <p:nvSpPr>
          <p:cNvPr id="62514" name="Prostokąt 24">
            <a:extLst>
              <a:ext uri="{FF2B5EF4-FFF2-40B4-BE49-F238E27FC236}">
                <a16:creationId xmlns="" xmlns:a16="http://schemas.microsoft.com/office/drawing/2014/main" id="{A136CB48-0CB0-4A7C-B0E1-AC709D1AB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" y="5684838"/>
            <a:ext cx="7661275" cy="1076325"/>
          </a:xfrm>
          <a:prstGeom prst="rect">
            <a:avLst/>
          </a:prstGeom>
          <a:solidFill>
            <a:srgbClr val="CC0438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</a:rPr>
              <a:t>UWAGA: Jeśli w spisie wyborców oznaczonym jako część „B” nie został ujęty obywatel UE nie będący obywatelem polskim, to każdorazowo wartość pozycji 1b będzie wynosiła „0”, a wartość wpisana do poz. 1a będzie równa wartości w pozycji 1.</a:t>
            </a:r>
          </a:p>
        </p:txBody>
      </p:sp>
      <p:sp>
        <p:nvSpPr>
          <p:cNvPr id="62515" name="pole tekstowe 27">
            <a:extLst>
              <a:ext uri="{FF2B5EF4-FFF2-40B4-BE49-F238E27FC236}">
                <a16:creationId xmlns="" xmlns:a16="http://schemas.microsoft.com/office/drawing/2014/main" id="{127EB15A-80F5-4A3D-8190-25EE39707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1550988"/>
            <a:ext cx="4884738" cy="6461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2060"/>
                </a:solidFill>
                <a:latin typeface="Arial" panose="020B0604020202020204" pitchFamily="34" charset="0"/>
              </a:rPr>
              <a:t>Protokół wyników głosowania w wyborach do rady </a:t>
            </a:r>
            <a:r>
              <a:rPr lang="pl-PL" altLang="pl-PL" sz="1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gminy (miasta)</a:t>
            </a:r>
            <a:endParaRPr lang="pl-PL" altLang="pl-PL" sz="1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29" name="Łącznik prosty ze strzałką 28">
            <a:extLst>
              <a:ext uri="{FF2B5EF4-FFF2-40B4-BE49-F238E27FC236}">
                <a16:creationId xmlns="" xmlns:a16="http://schemas.microsoft.com/office/drawing/2014/main" id="{1291BAC8-F242-4F76-8BA4-13AE6433B49B}"/>
              </a:ext>
            </a:extLst>
          </p:cNvPr>
          <p:cNvCxnSpPr>
            <a:stCxn id="62513" idx="1"/>
          </p:cNvCxnSpPr>
          <p:nvPr/>
        </p:nvCxnSpPr>
        <p:spPr>
          <a:xfrm flipH="1" flipV="1">
            <a:off x="5437189" y="4918076"/>
            <a:ext cx="828674" cy="1668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rostokąt 31">
            <a:extLst>
              <a:ext uri="{FF2B5EF4-FFF2-40B4-BE49-F238E27FC236}">
                <a16:creationId xmlns="" xmlns:a16="http://schemas.microsoft.com/office/drawing/2014/main" id="{7F453604-0FD3-4681-8451-E733219FF9D6}"/>
              </a:ext>
            </a:extLst>
          </p:cNvPr>
          <p:cNvSpPr/>
          <p:nvPr/>
        </p:nvSpPr>
        <p:spPr>
          <a:xfrm>
            <a:off x="60325" y="2744910"/>
            <a:ext cx="6096000" cy="28863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5128464" y="1439863"/>
            <a:ext cx="3872661" cy="106521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59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az 3" descr="identyfikator.jpg">
            <a:extLst>
              <a:ext uri="{FF2B5EF4-FFF2-40B4-BE49-F238E27FC236}">
                <a16:creationId xmlns:a16="http://schemas.microsoft.com/office/drawing/2014/main" xmlns="" id="{175BBF72-E239-41D2-8761-F00C1FDB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1"/>
          <a:stretch>
            <a:fillRect/>
          </a:stretch>
        </p:blipFill>
        <p:spPr bwMode="auto">
          <a:xfrm rot="-970816">
            <a:off x="4581525" y="1009650"/>
            <a:ext cx="200025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Prostokąt 1">
            <a:extLst>
              <a:ext uri="{FF2B5EF4-FFF2-40B4-BE49-F238E27FC236}">
                <a16:creationId xmlns:a16="http://schemas.microsoft.com/office/drawing/2014/main" xmlns="" id="{C97D82F2-7F42-41F9-9934-140E8BCCA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338" y="652463"/>
            <a:ext cx="3608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CZŁONKOWIE KOMISJI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66786F1-78CB-4711-B57F-3BF0684F2002}"/>
              </a:ext>
            </a:extLst>
          </p:cNvPr>
          <p:cNvSpPr txBox="1">
            <a:spLocks/>
          </p:cNvSpPr>
          <p:nvPr/>
        </p:nvSpPr>
        <p:spPr>
          <a:xfrm>
            <a:off x="30163" y="1341438"/>
            <a:ext cx="8718301" cy="4463826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  są obowiązani nosić w widoczny sposób </a:t>
            </a:r>
            <a:b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     </a:t>
            </a:r>
            <a:r>
              <a:rPr lang="pl-PL" b="1" dirty="0">
                <a:latin typeface="Franklin Gothic Book" panose="020B0503020102020204" pitchFamily="34" charset="0"/>
                <a:cs typeface="Arial" panose="020B0604020202020204" pitchFamily="34" charset="0"/>
              </a:rPr>
              <a:t>identyfikatory</a:t>
            </a: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 – w dniu głosowania;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11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 nie mogą udzielać </a:t>
            </a:r>
            <a:r>
              <a:rPr lang="pl-PL" b="1" dirty="0">
                <a:latin typeface="Franklin Gothic Book" panose="020B0503020102020204" pitchFamily="34" charset="0"/>
                <a:cs typeface="Arial" panose="020B0604020202020204" pitchFamily="34" charset="0"/>
              </a:rPr>
              <a:t>wyborcom pomocy </a:t>
            </a:r>
            <a:r>
              <a:rPr lang="pl-PL" b="1" u="sng" dirty="0">
                <a:latin typeface="Franklin Gothic Book" panose="020B0503020102020204" pitchFamily="34" charset="0"/>
                <a:cs typeface="Arial" panose="020B0604020202020204" pitchFamily="34" charset="0"/>
              </a:rPr>
              <a:t>w głosowaniu</a:t>
            </a:r>
            <a:r>
              <a:rPr lang="pl-PL" b="1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z wyjątkiem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    pomocy polegającej na udzielaniu głosującym stosownych informacji;</a:t>
            </a: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 na wniosek wyborcy komisja jest obowiązana </a:t>
            </a:r>
            <a:r>
              <a:rPr lang="pl-PL" b="1" dirty="0">
                <a:latin typeface="Franklin Gothic Book" panose="020B0503020102020204" pitchFamily="34" charset="0"/>
                <a:cs typeface="Arial" panose="020B0604020202020204" pitchFamily="34" charset="0"/>
              </a:rPr>
              <a:t>wyjaśnić jej sposób głosowania</a:t>
            </a:r>
            <a:br>
              <a:rPr lang="pl-PL" b="1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Franklin Gothic Book" panose="020B0503020102020204" pitchFamily="34" charset="0"/>
                <a:cs typeface="Arial" panose="020B0604020202020204" pitchFamily="34" charset="0"/>
              </a:rPr>
              <a:t>    </a:t>
            </a: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oraz warunki ważności głosu, zgodnie z informacją umieszczoną na karcie </a:t>
            </a:r>
            <a:b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    do głosowania;</a:t>
            </a:r>
          </a:p>
          <a:p>
            <a:pPr algn="just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solidFill>
                  <a:srgbClr val="90181B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przewodniczący komisji </a:t>
            </a:r>
            <a:r>
              <a:rPr lang="pl-PL" b="1" dirty="0">
                <a:solidFill>
                  <a:srgbClr val="90181B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odpowiada za utrzymanie porządku i spokoju, czuwa</a:t>
            </a:r>
            <a:br>
              <a:rPr lang="pl-PL" b="1" dirty="0">
                <a:solidFill>
                  <a:srgbClr val="90181B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90181B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  nad przestrzeganiem tajności głosowania, </a:t>
            </a:r>
          </a:p>
          <a:p>
            <a:pPr algn="just">
              <a:spcBef>
                <a:spcPct val="20000"/>
              </a:spcBef>
              <a:defRPr/>
            </a:pPr>
            <a:endParaRPr lang="pl-PL" sz="3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rgbClr val="90181B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przewodniczący kieruje pracami komisji</a:t>
            </a:r>
            <a:r>
              <a:rPr lang="pl-PL" dirty="0">
                <a:solidFill>
                  <a:srgbClr val="90181B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</a:t>
            </a: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 ma prawo żądać opuszczenia</a:t>
            </a:r>
            <a:b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lokalu przez osoby </a:t>
            </a:r>
            <a:r>
              <a:rPr lang="pl-PL" b="1" dirty="0">
                <a:solidFill>
                  <a:srgbClr val="90181B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naruszające</a:t>
            </a: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 porządek i </a:t>
            </a:r>
            <a:r>
              <a:rPr lang="pl-PL" b="1" dirty="0">
                <a:solidFill>
                  <a:srgbClr val="90181B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zakłócające</a:t>
            </a: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 spokój oraz prowadzące agitację wyborczą </a:t>
            </a:r>
            <a:r>
              <a:rPr lang="pl-PL" sz="1200" dirty="0">
                <a:latin typeface="Franklin Gothic Book" panose="020B0503020102020204" pitchFamily="34" charset="0"/>
                <a:cs typeface="Arial" panose="020B0604020202020204" pitchFamily="34" charset="0"/>
              </a:rPr>
              <a:t>(art. 107 § 2 Kodeksu wyborczego), </a:t>
            </a: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a w razie potrzeby zwrócić się do Policji o pomoc </a:t>
            </a:r>
            <a:r>
              <a:rPr lang="pl-PL" sz="1200" dirty="0">
                <a:latin typeface="Franklin Gothic Book" panose="020B0503020102020204" pitchFamily="34" charset="0"/>
                <a:cs typeface="Arial" panose="020B0604020202020204" pitchFamily="34" charset="0"/>
              </a:rPr>
              <a:t>(art. 49 § 3 Kodeksu wyborczego). </a:t>
            </a:r>
            <a:endParaRPr lang="pl-PL" sz="1200" dirty="0">
              <a:solidFill>
                <a:schemeClr val="tx1">
                  <a:tint val="75000"/>
                </a:schemeClr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pole tekstowe 4">
            <a:extLst>
              <a:ext uri="{FF2B5EF4-FFF2-40B4-BE49-F238E27FC236}">
                <a16:creationId xmlns:a16="http://schemas.microsoft.com/office/drawing/2014/main" xmlns="" id="{C4014B4F-6901-4E08-A94D-7B9A8D397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8" y="1489075"/>
            <a:ext cx="1898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100" b="1">
                <a:latin typeface="Franklin Gothic Book" panose="020B0503020102020204" pitchFamily="34" charset="0"/>
              </a:rPr>
              <a:t>Ewa Kowalska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100" b="1">
                <a:latin typeface="Franklin Gothic Book" panose="020B0503020102020204" pitchFamily="34" charset="0"/>
              </a:rPr>
              <a:t>Przewodnicząca Komisji</a:t>
            </a:r>
          </a:p>
        </p:txBody>
      </p:sp>
      <p:pic>
        <p:nvPicPr>
          <p:cNvPr id="23558" name="Obraz 5" descr="para.png">
            <a:extLst>
              <a:ext uri="{FF2B5EF4-FFF2-40B4-BE49-F238E27FC236}">
                <a16:creationId xmlns:a16="http://schemas.microsoft.com/office/drawing/2014/main" xmlns="" id="{D293326D-F751-49A8-820C-CE6E61568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1285875"/>
            <a:ext cx="17272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D6D3B603-63B5-4156-BF05-22F3178D6A0F}"/>
              </a:ext>
            </a:extLst>
          </p:cNvPr>
          <p:cNvSpPr/>
          <p:nvPr/>
        </p:nvSpPr>
        <p:spPr>
          <a:xfrm>
            <a:off x="323528" y="5957258"/>
            <a:ext cx="7363147" cy="61340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2000" b="1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Przypadki zakłócenia głosowania odnotowuje się </a:t>
            </a:r>
            <a:br>
              <a:rPr lang="pl-PL" sz="2000" b="1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w punkcie </a:t>
            </a:r>
            <a:r>
              <a:rPr lang="pl-PL" sz="2000" b="1" dirty="0" smtClean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20 protokołu głosowania.</a:t>
            </a:r>
            <a:endParaRPr lang="pl-PL" sz="2000" dirty="0">
              <a:solidFill>
                <a:schemeClr val="tx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rostokąt 1">
            <a:extLst>
              <a:ext uri="{FF2B5EF4-FFF2-40B4-BE49-F238E27FC236}">
                <a16:creationId xmlns="" xmlns:a16="http://schemas.microsoft.com/office/drawing/2014/main" id="{94BA52F8-EC13-4D77-9067-E6591211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70564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w obwodzie.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Punkt 2 - 4b protokołu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E71FE770-667E-4C72-8DC4-4F9B2C361F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9388" y="2492375"/>
          <a:ext cx="6197600" cy="2665413"/>
        </p:xfrm>
        <a:graphic>
          <a:graphicData uri="http://schemas.openxmlformats.org/drawingml/2006/table">
            <a:tbl>
              <a:tblPr/>
              <a:tblGrid>
                <a:gridCol w="317500">
                  <a:extLst>
                    <a:ext uri="{9D8B030D-6E8A-4147-A177-3AD203B41FA5}">
                      <a16:colId xmlns="" xmlns:a16="http://schemas.microsoft.com/office/drawing/2014/main" val="3007431802"/>
                    </a:ext>
                  </a:extLst>
                </a:gridCol>
                <a:gridCol w="4276725">
                  <a:extLst>
                    <a:ext uri="{9D8B030D-6E8A-4147-A177-3AD203B41FA5}">
                      <a16:colId xmlns="" xmlns:a16="http://schemas.microsoft.com/office/drawing/2014/main" val="937424501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672188198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3175955634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1535530681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2140889513"/>
                    </a:ext>
                  </a:extLst>
                </a:gridCol>
                <a:gridCol w="320675">
                  <a:extLst>
                    <a:ext uri="{9D8B030D-6E8A-4147-A177-3AD203B41FA5}">
                      <a16:colId xmlns="" xmlns:a16="http://schemas.microsoft.com/office/drawing/2014/main" val="3508122988"/>
                    </a:ext>
                  </a:extLst>
                </a:gridCol>
              </a:tblGrid>
              <a:tr h="85354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otrzymanych przez obwodową komisję wyborczą </a:t>
                      </a:r>
                      <a:r>
                        <a:rPr kumimoji="0" lang="pl-PL" alt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kart 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głosowania, ustalona po ich przeliczeniu przed rozpoczęciem głosowania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57852446"/>
                  </a:ext>
                </a:extLst>
              </a:tr>
              <a:tr h="24386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Liczba kart niewykorzystanych 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5979472"/>
                  </a:ext>
                </a:extLst>
              </a:tr>
              <a:tr h="844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wyborców, którym wydano karty do głosowania</a:t>
                      </a:r>
                      <a:b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(liczba podpisów w spisie oraz adnotacje o wydaniu karty bez potwierdzenia podpisem w spisie)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07377771"/>
                  </a:ext>
                </a:extLst>
              </a:tr>
              <a:tr h="24386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tym w części A spisu wyborców </a:t>
                      </a:r>
                      <a:r>
                        <a:rPr kumimoji="0" lang="pl-PL" altLang="pl-PL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(obywatele polscy)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40121746"/>
                  </a:ext>
                </a:extLst>
              </a:tr>
              <a:tr h="4794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4b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tym w części B spisu wyborców </a:t>
                      </a:r>
                      <a:r>
                        <a:rPr kumimoji="0" lang="pl-PL" altLang="pl-PL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(obywatele UE niebędący obywatelami polskimi)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695310"/>
                  </a:ext>
                </a:extLst>
              </a:tr>
            </a:tbl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1AEB5B08-285F-4E11-8AA2-FCD2449CFCBF}"/>
              </a:ext>
            </a:extLst>
          </p:cNvPr>
          <p:cNvSpPr/>
          <p:nvPr/>
        </p:nvSpPr>
        <p:spPr>
          <a:xfrm>
            <a:off x="79375" y="1409700"/>
            <a:ext cx="4276725" cy="10144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8662" name="pole tekstowe 4">
            <a:extLst>
              <a:ext uri="{FF2B5EF4-FFF2-40B4-BE49-F238E27FC236}">
                <a16:creationId xmlns="" xmlns:a16="http://schemas.microsoft.com/office/drawing/2014/main" id="{C4456446-18F8-4DB8-8B01-80134A382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" y="1409700"/>
            <a:ext cx="4308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2060"/>
                </a:solidFill>
                <a:latin typeface="Arial" panose="020B0604020202020204" pitchFamily="34" charset="0"/>
              </a:rPr>
              <a:t>Protokół wyników głosowania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002060"/>
                </a:solidFill>
                <a:latin typeface="Arial" panose="020B0604020202020204" pitchFamily="34" charset="0"/>
              </a:rPr>
              <a:t>w wyborach do rady </a:t>
            </a:r>
            <a:r>
              <a:rPr lang="pl-PL" altLang="pl-PL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gminy (miasta)</a:t>
            </a:r>
            <a:endParaRPr lang="pl-PL" altLang="pl-PL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="" xmlns:a16="http://schemas.microsoft.com/office/drawing/2014/main" id="{53DB186F-548B-4850-8098-6E8F859E8BE3}"/>
              </a:ext>
            </a:extLst>
          </p:cNvPr>
          <p:cNvCxnSpPr/>
          <p:nvPr/>
        </p:nvCxnSpPr>
        <p:spPr>
          <a:xfrm flipH="1">
            <a:off x="6228184" y="2314576"/>
            <a:ext cx="1080120" cy="612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64" name="pole tekstowe 9">
            <a:extLst>
              <a:ext uri="{FF2B5EF4-FFF2-40B4-BE49-F238E27FC236}">
                <a16:creationId xmlns="" xmlns:a16="http://schemas.microsoft.com/office/drawing/2014/main" id="{4E9C27D0-0B16-4BD6-B6F1-691F60C0F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1425575"/>
            <a:ext cx="45958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solidFill>
                  <a:srgbClr val="92D050"/>
                </a:solidFill>
                <a:latin typeface="Arial" panose="020B0604020202020204" pitchFamily="34" charset="0"/>
              </a:rPr>
              <a:t>Należy wpisać </a:t>
            </a:r>
            <a:r>
              <a:rPr lang="pl-PL" altLang="pl-PL" sz="1800" dirty="0" smtClean="0">
                <a:solidFill>
                  <a:srgbClr val="92D050"/>
                </a:solidFill>
                <a:latin typeface="Arial" panose="020B0604020202020204" pitchFamily="34" charset="0"/>
              </a:rPr>
              <a:t>liczbę kart po ich obowiązkowym </a:t>
            </a:r>
            <a:r>
              <a:rPr lang="pl-PL" altLang="pl-PL" sz="1800" dirty="0">
                <a:solidFill>
                  <a:srgbClr val="92D050"/>
                </a:solidFill>
                <a:latin typeface="Arial" panose="020B0604020202020204" pitchFamily="34" charset="0"/>
              </a:rPr>
              <a:t>przeliczeniu przez komisję rano </a:t>
            </a:r>
            <a:r>
              <a:rPr lang="pl-PL" altLang="pl-PL" sz="1800" dirty="0" smtClean="0">
                <a:solidFill>
                  <a:srgbClr val="92D050"/>
                </a:solidFill>
                <a:latin typeface="Arial" panose="020B0604020202020204" pitchFamily="34" charset="0"/>
              </a:rPr>
              <a:t>przed rozpoczęciem głosowania !!!</a:t>
            </a:r>
            <a:endParaRPr lang="pl-PL" altLang="pl-PL" sz="1800" i="1" dirty="0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  <p:sp>
        <p:nvSpPr>
          <p:cNvPr id="68666" name="Prostokąt 16">
            <a:extLst>
              <a:ext uri="{FF2B5EF4-FFF2-40B4-BE49-F238E27FC236}">
                <a16:creationId xmlns="" xmlns:a16="http://schemas.microsoft.com/office/drawing/2014/main" id="{59D14E0F-BEE8-48A5-ADFA-46ADE2559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5413" y="3484781"/>
            <a:ext cx="26590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Ustalenia tego dokonuje się na podstawie liczby podpisów potwierdzających otrzymanie karty do głosowania (łącznie z adnotacjami obwodowej komisji </a:t>
            </a:r>
            <a:r>
              <a:rPr lang="pl-PL" altLang="pl-P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wyborczej,</a:t>
            </a:r>
            <a:endParaRPr lang="pl-PL" altLang="pl-PL" sz="16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8667" name="Prostokąt 17">
            <a:extLst>
              <a:ext uri="{FF2B5EF4-FFF2-40B4-BE49-F238E27FC236}">
                <a16:creationId xmlns="" xmlns:a16="http://schemas.microsoft.com/office/drawing/2014/main" id="{8F6EA0E5-5D99-4BD1-B1CB-B91946092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216525"/>
            <a:ext cx="86407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dotyczącymi </a:t>
            </a:r>
            <a:r>
              <a:rPr lang="pl-PL" altLang="pl-PL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braku możliwości złożenia podpisu przez wyborców niepełnosprawnych posiadających orzeczenie o znacznym lub umiarkowanym stopniu </a:t>
            </a:r>
            <a:r>
              <a:rPr lang="pl-PL" altLang="pl-PL" sz="16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niepełnosprawności, wpisanych </a:t>
            </a:r>
            <a:r>
              <a:rPr lang="pl-PL" altLang="pl-P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w </a:t>
            </a:r>
            <a:r>
              <a:rPr lang="pl-PL" altLang="pl-PL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rubryce „Uwagi</a:t>
            </a:r>
            <a:r>
              <a:rPr lang="pl-PL" altLang="pl-PL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” spisu wyborców).</a:t>
            </a:r>
            <a:endParaRPr lang="pl-PL" altLang="pl-PL" sz="16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="" xmlns:a16="http://schemas.microsoft.com/office/drawing/2014/main" id="{A8815B0A-CA7A-4DC9-851A-55353F69CABC}"/>
              </a:ext>
            </a:extLst>
          </p:cNvPr>
          <p:cNvCxnSpPr/>
          <p:nvPr/>
        </p:nvCxnSpPr>
        <p:spPr>
          <a:xfrm flipH="1">
            <a:off x="5811838" y="3640138"/>
            <a:ext cx="646112" cy="250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>
            <a:extLst>
              <a:ext uri="{FF2B5EF4-FFF2-40B4-BE49-F238E27FC236}">
                <a16:creationId xmlns="" xmlns:a16="http://schemas.microsoft.com/office/drawing/2014/main" id="{C79DB02A-86FD-4944-8258-73722BFF1123}"/>
              </a:ext>
            </a:extLst>
          </p:cNvPr>
          <p:cNvSpPr/>
          <p:nvPr/>
        </p:nvSpPr>
        <p:spPr>
          <a:xfrm>
            <a:off x="79375" y="2424113"/>
            <a:ext cx="6364288" cy="28765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01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8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86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6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rostokąt 1">
            <a:extLst>
              <a:ext uri="{FF2B5EF4-FFF2-40B4-BE49-F238E27FC236}">
                <a16:creationId xmlns="" xmlns:a16="http://schemas.microsoft.com/office/drawing/2014/main" id="{5B0A39D2-941E-40EA-B389-A18EBB254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705643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w obwodzie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Punkt 2 - 4b protokołu </a:t>
            </a:r>
            <a:r>
              <a:rPr lang="pl-PL" altLang="pl-PL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2164AAB5-C1E6-41A1-988B-B7CB58C36779}"/>
              </a:ext>
            </a:extLst>
          </p:cNvPr>
          <p:cNvSpPr/>
          <p:nvPr/>
        </p:nvSpPr>
        <p:spPr>
          <a:xfrm>
            <a:off x="323850" y="1412875"/>
            <a:ext cx="8351838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1" dirty="0"/>
              <a:t>Liczbę wyborców ujętych: </a:t>
            </a:r>
          </a:p>
          <a:p>
            <a:pPr>
              <a:defRPr/>
            </a:pPr>
            <a:endParaRPr lang="pl-PL" sz="20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2000" b="1" dirty="0"/>
              <a:t>w części A spisu wyborców, którym wydano karty do głosowania </a:t>
            </a:r>
            <a:r>
              <a:rPr lang="pl-PL" sz="2000" b="1" dirty="0" smtClean="0"/>
              <a:t>wpisuje się w punkcie 4a protokołu </a:t>
            </a:r>
            <a:r>
              <a:rPr lang="pl-PL" sz="2000" b="1" dirty="0"/>
              <a:t>głosowania w obwodzie; </a:t>
            </a:r>
            <a:endParaRPr lang="pl-PL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20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/>
              <a:t>liczba </a:t>
            </a:r>
            <a:r>
              <a:rPr lang="pl-PL" sz="2000" b="1" dirty="0"/>
              <a:t>ta nie może być większa od liczby wyborców — obywateli polskich uprawnionych do głosowania (punkt 1a protokołu);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20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2000" b="1" dirty="0"/>
              <a:t>w części B spisu wyborców, którym wydano karty do głosowania </a:t>
            </a:r>
            <a:r>
              <a:rPr lang="pl-PL" sz="2000" b="1" dirty="0" smtClean="0"/>
              <a:t>wpisuje </a:t>
            </a:r>
            <a:r>
              <a:rPr lang="pl-PL" sz="2000" b="1" dirty="0"/>
              <a:t>się w punkcie 4b </a:t>
            </a:r>
            <a:r>
              <a:rPr lang="pl-PL" sz="2000" b="1" dirty="0" smtClean="0"/>
              <a:t>protokołu </a:t>
            </a:r>
            <a:r>
              <a:rPr lang="pl-PL" sz="2000" b="1" dirty="0"/>
              <a:t>głosowania w obwodzie; </a:t>
            </a:r>
            <a:endParaRPr lang="pl-PL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20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/>
              <a:t>liczba </a:t>
            </a:r>
            <a:r>
              <a:rPr lang="pl-PL" sz="2000" b="1" dirty="0"/>
              <a:t>ta nie może być większa od liczby wyborców — pozostałych obywateli Unii Europejskiej uprawnionych do głosowania (punkt 1b protokołu);  </a:t>
            </a:r>
          </a:p>
        </p:txBody>
      </p:sp>
    </p:spTree>
    <p:extLst>
      <p:ext uri="{BB962C8B-B14F-4D97-AF65-F5344CB8AC3E}">
        <p14:creationId xmlns:p14="http://schemas.microsoft.com/office/powerpoint/2010/main" val="15175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rostokąt 3">
            <a:extLst>
              <a:ext uri="{FF2B5EF4-FFF2-40B4-BE49-F238E27FC236}">
                <a16:creationId xmlns="" xmlns:a16="http://schemas.microsoft.com/office/drawing/2014/main" id="{7041BA5B-F738-408B-879A-BB53809DF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700808"/>
            <a:ext cx="8856663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</a:rPr>
              <a:t>Liczbę wyborców, którym wydano </a:t>
            </a:r>
            <a:r>
              <a:rPr lang="pl-PL" altLang="pl-PL" sz="2200" b="1" dirty="0" smtClean="0">
                <a:latin typeface="Arial" panose="020B0604020202020204" pitchFamily="34" charset="0"/>
              </a:rPr>
              <a:t>kartę </a:t>
            </a:r>
            <a:r>
              <a:rPr lang="pl-PL" altLang="pl-PL" sz="2200" b="1" dirty="0">
                <a:latin typeface="Arial" panose="020B0604020202020204" pitchFamily="34" charset="0"/>
              </a:rPr>
              <a:t>do głosowania </a:t>
            </a:r>
            <a:r>
              <a:rPr lang="pl-PL" altLang="pl-PL" sz="2200" b="1" dirty="0" smtClean="0">
                <a:latin typeface="Arial" panose="020B0604020202020204" pitchFamily="34" charset="0"/>
              </a:rPr>
              <a:t>stanowi </a:t>
            </a:r>
            <a:r>
              <a:rPr lang="pl-PL" altLang="pl-PL" sz="2200" b="1" dirty="0">
                <a:latin typeface="Arial" panose="020B0604020202020204" pitchFamily="34" charset="0"/>
              </a:rPr>
              <a:t>sumę liczby wyborców – obywateli polskich, którym wydano </a:t>
            </a:r>
            <a:r>
              <a:rPr lang="pl-PL" altLang="pl-PL" sz="2200" b="1" dirty="0" smtClean="0">
                <a:latin typeface="Arial" panose="020B0604020202020204" pitchFamily="34" charset="0"/>
              </a:rPr>
              <a:t>kartę </a:t>
            </a:r>
            <a:r>
              <a:rPr lang="pl-PL" altLang="pl-PL" sz="2200" b="1" dirty="0">
                <a:latin typeface="Arial" panose="020B0604020202020204" pitchFamily="34" charset="0"/>
              </a:rPr>
              <a:t>do głosowania (punkt 4a </a:t>
            </a:r>
            <a:r>
              <a:rPr lang="pl-PL" altLang="pl-PL" sz="2200" b="1" dirty="0" smtClean="0"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latin typeface="Arial" panose="020B0604020202020204" pitchFamily="34" charset="0"/>
              </a:rPr>
              <a:t>głosowania) i liczby wyborców </a:t>
            </a:r>
            <a:r>
              <a:rPr lang="pl-PL" altLang="pl-PL" sz="2200" b="1" dirty="0" smtClean="0">
                <a:latin typeface="Arial" panose="020B0604020202020204" pitchFamily="34" charset="0"/>
              </a:rPr>
              <a:t> </a:t>
            </a:r>
            <a:r>
              <a:rPr lang="pl-PL" altLang="pl-PL" sz="2200" b="1" dirty="0">
                <a:latin typeface="Arial" panose="020B0604020202020204" pitchFamily="34" charset="0"/>
              </a:rPr>
              <a:t>– pozostałych obywateli Unii Europejskiej, którym wydano </a:t>
            </a:r>
            <a:r>
              <a:rPr lang="pl-PL" altLang="pl-PL" sz="2200" b="1" dirty="0" smtClean="0">
                <a:latin typeface="Arial" panose="020B0604020202020204" pitchFamily="34" charset="0"/>
              </a:rPr>
              <a:t>kartę </a:t>
            </a:r>
            <a:r>
              <a:rPr lang="pl-PL" altLang="pl-PL" sz="2200" b="1" dirty="0">
                <a:latin typeface="Arial" panose="020B0604020202020204" pitchFamily="34" charset="0"/>
              </a:rPr>
              <a:t>do głosowania (punkt 4b </a:t>
            </a:r>
            <a:r>
              <a:rPr lang="pl-PL" altLang="pl-PL" sz="2200" b="1" dirty="0" smtClean="0"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latin typeface="Arial" panose="020B0604020202020204" pitchFamily="34" charset="0"/>
              </a:rPr>
              <a:t>głosowania).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2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</a:rPr>
              <a:t>Liczbę tę wpisuje się w punkcie 4 </a:t>
            </a:r>
            <a:r>
              <a:rPr lang="pl-PL" altLang="pl-PL" sz="2200" b="1" dirty="0" smtClean="0"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latin typeface="Arial" panose="020B0604020202020204" pitchFamily="34" charset="0"/>
              </a:rPr>
              <a:t>głosowania w obwodzie.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2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latin typeface="Arial" panose="020B0604020202020204" pitchFamily="34" charset="0"/>
              </a:rPr>
              <a:t>Liczba ta nie może być większa od liczby wyborców </a:t>
            </a:r>
            <a:r>
              <a:rPr lang="pl-PL" altLang="pl-PL" sz="2200" b="1" dirty="0" smtClean="0">
                <a:latin typeface="Arial" panose="020B0604020202020204" pitchFamily="34" charset="0"/>
              </a:rPr>
              <a:t>uprawnionych do </a:t>
            </a:r>
            <a:r>
              <a:rPr lang="pl-PL" altLang="pl-PL" sz="2200" b="1" dirty="0">
                <a:latin typeface="Arial" panose="020B0604020202020204" pitchFamily="34" charset="0"/>
              </a:rPr>
              <a:t>głosowania (punkt 1 protokołu). </a:t>
            </a:r>
          </a:p>
        </p:txBody>
      </p:sp>
      <p:sp>
        <p:nvSpPr>
          <p:cNvPr id="70659" name="Prostokąt 4">
            <a:extLst>
              <a:ext uri="{FF2B5EF4-FFF2-40B4-BE49-F238E27FC236}">
                <a16:creationId xmlns="" xmlns:a16="http://schemas.microsoft.com/office/drawing/2014/main" id="{F04BBB67-311F-4972-88BC-3D4FEAA0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705643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protokołu głosowania w obwodzie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Punkt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2 - 4b protokołu </a:t>
            </a:r>
            <a:r>
              <a:rPr lang="pl-PL" altLang="pl-PL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Prostokąt 1">
            <a:extLst>
              <a:ext uri="{FF2B5EF4-FFF2-40B4-BE49-F238E27FC236}">
                <a16:creationId xmlns="" xmlns:a16="http://schemas.microsoft.com/office/drawing/2014/main" id="{D05E3A7D-BE43-4F54-8755-E5FDDCB31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705643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w obwodzie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Punkt 14 protokołu </a:t>
            </a:r>
            <a:r>
              <a:rPr lang="pl-PL" altLang="pl-PL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3733" name="Prostokąt 4">
            <a:extLst>
              <a:ext uri="{FF2B5EF4-FFF2-40B4-BE49-F238E27FC236}">
                <a16:creationId xmlns="" xmlns:a16="http://schemas.microsoft.com/office/drawing/2014/main" id="{3FA625D9-742A-4736-A43D-9F125DB9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8" y="4149725"/>
            <a:ext cx="89281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Komisja ustala, czy liczba kart niewykorzystanych (punkt 3 protokołu) </a:t>
            </a:r>
            <a:endParaRPr lang="pl-PL" altLang="pl-PL" sz="20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i </a:t>
            </a:r>
            <a:r>
              <a:rPr lang="pl-PL" altLang="pl-PL" sz="2000" b="1" dirty="0">
                <a:latin typeface="Arial" panose="020B0604020202020204" pitchFamily="34" charset="0"/>
              </a:rPr>
              <a:t>liczba wyborców, którym wydano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kartę </a:t>
            </a:r>
            <a:r>
              <a:rPr lang="pl-PL" altLang="pl-PL" sz="2000" b="1" dirty="0">
                <a:latin typeface="Arial" panose="020B0604020202020204" pitchFamily="34" charset="0"/>
              </a:rPr>
              <a:t>do głosowania (punkt 4 protokołu), stanowią w sumie liczbę kart, które otrzymała komisja (punkt 2 protokołu). </a:t>
            </a:r>
            <a:r>
              <a:rPr lang="pl-PL" altLang="pl-PL" sz="2000" b="1" u="sng" dirty="0" smtClean="0">
                <a:latin typeface="Arial" panose="020B0604020202020204" pitchFamily="34" charset="0"/>
              </a:rPr>
              <a:t>W </a:t>
            </a:r>
            <a:r>
              <a:rPr lang="pl-PL" altLang="pl-PL" sz="2000" b="1" u="sng" dirty="0">
                <a:latin typeface="Arial" panose="020B0604020202020204" pitchFamily="34" charset="0"/>
              </a:rPr>
              <a:t>razie stwierdzenia niezgodności należy ponownie przeliczyć podpisy w </a:t>
            </a:r>
            <a:r>
              <a:rPr lang="pl-PL" altLang="pl-PL" sz="2000" b="1" u="sng" dirty="0" smtClean="0">
                <a:latin typeface="Arial" panose="020B0604020202020204" pitchFamily="34" charset="0"/>
              </a:rPr>
              <a:t>spisie i niewykorzystane karty</a:t>
            </a:r>
            <a:r>
              <a:rPr lang="pl-PL" altLang="pl-PL" sz="2000" b="1" dirty="0" smtClean="0">
                <a:latin typeface="Arial" panose="020B0604020202020204" pitchFamily="34" charset="0"/>
              </a:rPr>
              <a:t>, </a:t>
            </a:r>
            <a:r>
              <a:rPr lang="pl-PL" altLang="pl-PL" sz="2000" b="1" dirty="0">
                <a:latin typeface="Arial" panose="020B0604020202020204" pitchFamily="34" charset="0"/>
              </a:rPr>
              <a:t>a jeśli wynik rozliczenia kart będzie ten sam — przypuszczalna przyczyna niezgodności </a:t>
            </a:r>
            <a:r>
              <a:rPr lang="pl-PL" altLang="pl-PL" sz="2000" b="1" u="sng" dirty="0">
                <a:latin typeface="Arial" panose="020B0604020202020204" pitchFamily="34" charset="0"/>
              </a:rPr>
              <a:t>musi być opisana </a:t>
            </a:r>
            <a:r>
              <a:rPr lang="pl-PL" altLang="pl-PL" sz="2000" b="1" dirty="0">
                <a:latin typeface="Arial" panose="020B0604020202020204" pitchFamily="34" charset="0"/>
              </a:rPr>
              <a:t>w punkcie 14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protokołu </a:t>
            </a:r>
            <a:r>
              <a:rPr lang="pl-PL" altLang="pl-PL" sz="2000" b="1" dirty="0">
                <a:latin typeface="Arial" panose="020B0604020202020204" pitchFamily="34" charset="0"/>
              </a:rPr>
              <a:t>głosowania </a:t>
            </a:r>
            <a:endParaRPr lang="pl-PL" altLang="pl-PL" sz="20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w </a:t>
            </a:r>
            <a:r>
              <a:rPr lang="pl-PL" altLang="pl-PL" sz="2000" b="1" dirty="0">
                <a:latin typeface="Arial" panose="020B0604020202020204" pitchFamily="34" charset="0"/>
              </a:rPr>
              <a:t>obwodzie. </a:t>
            </a:r>
          </a:p>
        </p:txBody>
      </p:sp>
      <p:sp>
        <p:nvSpPr>
          <p:cNvPr id="73734" name="Prostokąt 6">
            <a:extLst>
              <a:ext uri="{FF2B5EF4-FFF2-40B4-BE49-F238E27FC236}">
                <a16:creationId xmlns="" xmlns:a16="http://schemas.microsoft.com/office/drawing/2014/main" id="{84F0221D-2AE3-4547-9B56-634B05A01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38" y="2204864"/>
            <a:ext cx="86407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pl-PL" altLang="pl-PL" sz="1600" b="1" dirty="0">
                <a:latin typeface="Times New Roman" panose="02020603050405020304" pitchFamily="18" charset="0"/>
              </a:rPr>
              <a:t>IV.	UWAGI I ADNOTACJE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pl-PL" altLang="pl-PL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l-PL" altLang="pl-PL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*)</a:t>
            </a: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Uwagi o przypuszczalnej przyczynie różnicy pomiędzy sumą liczb z pkt. 3 i 4 a liczbą z pkt. 2;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jeżeli różnica  nie występuje, wpisać „brak uwag”: …………………………………………………..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UWAG</a:t>
            </a: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……………………………..</a:t>
            </a:r>
            <a:endParaRPr lang="pl-PL" alt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310825CE-6FC5-49FA-99D0-24394F2168E7}"/>
              </a:ext>
            </a:extLst>
          </p:cNvPr>
          <p:cNvSpPr/>
          <p:nvPr/>
        </p:nvSpPr>
        <p:spPr>
          <a:xfrm>
            <a:off x="235138" y="1700808"/>
            <a:ext cx="8569325" cy="201686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>
            <a:extLst>
              <a:ext uri="{FF2B5EF4-FFF2-40B4-BE49-F238E27FC236}">
                <a16:creationId xmlns="" xmlns:a16="http://schemas.microsoft.com/office/drawing/2014/main" id="{6E3FB365-F0ED-4032-95FB-E0BABB677768}"/>
              </a:ext>
            </a:extLst>
          </p:cNvPr>
          <p:cNvSpPr/>
          <p:nvPr/>
        </p:nvSpPr>
        <p:spPr>
          <a:xfrm>
            <a:off x="250825" y="1700213"/>
            <a:ext cx="8497888" cy="36004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4755" name="Prostokąt 3">
            <a:extLst>
              <a:ext uri="{FF2B5EF4-FFF2-40B4-BE49-F238E27FC236}">
                <a16:creationId xmlns="" xmlns:a16="http://schemas.microsoft.com/office/drawing/2014/main" id="{50718A96-70D9-45D0-A705-D2C6CAABD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70564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w obwodzie </a:t>
            </a:r>
          </a:p>
        </p:txBody>
      </p:sp>
      <p:sp>
        <p:nvSpPr>
          <p:cNvPr id="74756" name="Prostokąt 2">
            <a:extLst>
              <a:ext uri="{FF2B5EF4-FFF2-40B4-BE49-F238E27FC236}">
                <a16:creationId xmlns="" xmlns:a16="http://schemas.microsoft.com/office/drawing/2014/main" id="{DBEBE8DB-E221-4416-9AC1-851725872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813593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Uwaga: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 razie braku miejsca w protokole na opisanie przyczyn rozbieżności należy dokonać tego na oddzielnej kartce papieru, która stanowić będzie załącznik do protokołu. W protokole zaś należy zamieścić informację o sporządzeniu załącznika. Jeżeli niezgodność nie występuje, w punkcie przeznaczonym na „Uwagi” należy wpisać wyrazy </a:t>
            </a:r>
            <a:r>
              <a:rPr lang="pl-PL" altLang="pl-PL" sz="2000" b="1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„brak uwag”.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Powyższe dotyczy zasad wypełniania pozostałych punktów części IV protokołu – UWAGI I ADNOTACJE , tj. punktów 15-20</a:t>
            </a:r>
            <a:r>
              <a:rPr lang="pl-PL" altLang="pl-PL" sz="2000" b="1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7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>
            <a:extLst>
              <a:ext uri="{FF2B5EF4-FFF2-40B4-BE49-F238E27FC236}">
                <a16:creationId xmlns="" xmlns:a16="http://schemas.microsoft.com/office/drawing/2014/main" id="{FFAF7AC4-2B4E-44CF-8862-9CB5374C4E86}"/>
              </a:ext>
            </a:extLst>
          </p:cNvPr>
          <p:cNvSpPr/>
          <p:nvPr/>
        </p:nvSpPr>
        <p:spPr>
          <a:xfrm>
            <a:off x="323850" y="4797425"/>
            <a:ext cx="7127875" cy="19446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5779" name="Prostokąt 3">
            <a:extLst>
              <a:ext uri="{FF2B5EF4-FFF2-40B4-BE49-F238E27FC236}">
                <a16:creationId xmlns="" xmlns:a16="http://schemas.microsoft.com/office/drawing/2014/main" id="{92F4977C-13A6-43E1-BC92-71C1F6C31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33375"/>
            <a:ext cx="705643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w obwodzie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po otwarciu urny</a:t>
            </a:r>
            <a:r>
              <a:rPr lang="pl-PL" altLang="pl-PL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5780" name="pole tekstowe 1">
            <a:extLst>
              <a:ext uri="{FF2B5EF4-FFF2-40B4-BE49-F238E27FC236}">
                <a16:creationId xmlns="" xmlns:a16="http://schemas.microsoft.com/office/drawing/2014/main" id="{E6C900A5-5647-4A6C-BFAF-12345FE58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28738"/>
            <a:ext cx="8569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Po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wypełnieniu protokołu </a:t>
            </a:r>
            <a:r>
              <a:rPr lang="pl-PL" altLang="pl-PL" sz="2000" b="1" dirty="0">
                <a:latin typeface="Arial" panose="020B0604020202020204" pitchFamily="34" charset="0"/>
              </a:rPr>
              <a:t>głosowania w zakresie punktów: 1, 1a, 1b, 4 oraz 14, komisja odkłada protokół i podejmuje czynności związane z ustaleniem wyników głosowania. </a:t>
            </a:r>
          </a:p>
        </p:txBody>
      </p:sp>
      <p:sp>
        <p:nvSpPr>
          <p:cNvPr id="75781" name="Prostokąt 2">
            <a:extLst>
              <a:ext uri="{FF2B5EF4-FFF2-40B4-BE49-F238E27FC236}">
                <a16:creationId xmlns="" xmlns:a16="http://schemas.microsoft.com/office/drawing/2014/main" id="{BAAE3571-430C-413B-A379-3E1E46ABE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2420938"/>
            <a:ext cx="85693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Komisja sprawdza, czy pieczęcie na urnie oraz na wlocie do urny lub jednorazowe plomby (nalepki foliowe) pozostały nienaruszone, po czym otwiera urnę i wyjmuje z niej karty do głosowania.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Zaleca się zachowanie staranności przy wyjmowaniu kart z urny, aby karty do głosowania nie zostały uszkodzone. Poza tym należy wyjmować karty do głosowania z urny wyborczej w taki sposób, aby nie uszkodzić urny. </a:t>
            </a:r>
          </a:p>
        </p:txBody>
      </p:sp>
      <p:sp>
        <p:nvSpPr>
          <p:cNvPr id="75782" name="Prostokąt 4">
            <a:extLst>
              <a:ext uri="{FF2B5EF4-FFF2-40B4-BE49-F238E27FC236}">
                <a16:creationId xmlns="" xmlns:a16="http://schemas.microsoft.com/office/drawing/2014/main" id="{1A726205-3485-419F-94E9-983075E28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4797425"/>
            <a:ext cx="67595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Niedopuszczalne jest przewracanie wypełnionej urny wyborczej. W przypadku, gdy urna jest znacznie zapełniona należy w pierwszej kolejności wyjąć część kart do głosowania, a dopiero później, ewentualnie ostrożnie przechylić urnę wyborczą, zachowując przy tym szczególną ostrożność. </a:t>
            </a:r>
          </a:p>
        </p:txBody>
      </p:sp>
    </p:spTree>
    <p:extLst>
      <p:ext uri="{BB962C8B-B14F-4D97-AF65-F5344CB8AC3E}">
        <p14:creationId xmlns:p14="http://schemas.microsoft.com/office/powerpoint/2010/main" val="17381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rostokąt 2">
            <a:extLst>
              <a:ext uri="{FF2B5EF4-FFF2-40B4-BE49-F238E27FC236}">
                <a16:creationId xmlns="" xmlns:a16="http://schemas.microsoft.com/office/drawing/2014/main" id="{3106F2BD-D438-4255-AB42-E1FE022E9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70564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w obwodzie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po otwarciu urny</a:t>
            </a:r>
            <a:r>
              <a:rPr lang="pl-PL" altLang="pl-PL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6803" name="Prostokąt 1">
            <a:extLst>
              <a:ext uri="{FF2B5EF4-FFF2-40B4-BE49-F238E27FC236}">
                <a16:creationId xmlns="" xmlns:a16="http://schemas.microsoft.com/office/drawing/2014/main" id="{5B52FE47-DFA4-457E-92F9-B557E8513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1357313"/>
            <a:ext cx="8856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W przypadku stwierdzenia, że w urnie znajdują się inne przedmioty niż karty do głosowania (w tym np. czyste kartki papieru), komisja oddziela je od kart do głosowania, a informacje o ich odnalezieniu odnotowuje </a:t>
            </a:r>
            <a:r>
              <a:rPr lang="pl-PL" altLang="pl-PL" sz="2000" b="1" dirty="0" smtClean="0">
                <a:latin typeface="Arial" panose="020B0604020202020204" pitchFamily="34" charset="0"/>
              </a:rPr>
              <a:t/>
            </a:r>
            <a:br>
              <a:rPr lang="pl-PL" altLang="pl-PL" sz="2000" b="1" dirty="0" smtClean="0">
                <a:latin typeface="Arial" panose="020B0604020202020204" pitchFamily="34" charset="0"/>
              </a:rPr>
            </a:br>
            <a:r>
              <a:rPr lang="pl-PL" altLang="pl-PL" sz="2000" b="1" dirty="0" smtClean="0">
                <a:latin typeface="Arial" panose="020B0604020202020204" pitchFamily="34" charset="0"/>
              </a:rPr>
              <a:t>w </a:t>
            </a:r>
            <a:r>
              <a:rPr lang="pl-PL" altLang="pl-PL" sz="2000" b="1" u="sng" dirty="0">
                <a:latin typeface="Arial" panose="020B0604020202020204" pitchFamily="34" charset="0"/>
              </a:rPr>
              <a:t>punkcie </a:t>
            </a:r>
            <a:r>
              <a:rPr lang="pl-PL" altLang="pl-PL" sz="2000" b="1" u="sng" dirty="0" smtClean="0">
                <a:latin typeface="Arial" panose="020B0604020202020204" pitchFamily="34" charset="0"/>
              </a:rPr>
              <a:t>20 </a:t>
            </a:r>
            <a:r>
              <a:rPr lang="pl-PL" altLang="pl-PL" sz="2000" b="1" u="sng" dirty="0">
                <a:latin typeface="Arial" panose="020B0604020202020204" pitchFamily="34" charset="0"/>
              </a:rPr>
              <a:t>protokołu </a:t>
            </a:r>
            <a:r>
              <a:rPr lang="pl-PL" altLang="pl-PL" sz="2000" b="1" dirty="0">
                <a:latin typeface="Arial" panose="020B0604020202020204" pitchFamily="34" charset="0"/>
              </a:rPr>
              <a:t>głosowania w obwodzie. </a:t>
            </a:r>
          </a:p>
        </p:txBody>
      </p:sp>
      <p:sp>
        <p:nvSpPr>
          <p:cNvPr id="76804" name="Prostokąt 4">
            <a:extLst>
              <a:ext uri="{FF2B5EF4-FFF2-40B4-BE49-F238E27FC236}">
                <a16:creationId xmlns="" xmlns:a16="http://schemas.microsoft.com/office/drawing/2014/main" id="{85CFAE54-D5A9-4BBC-85B8-4D5CFC1F0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3068960"/>
            <a:ext cx="8785225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 smtClean="0">
                <a:latin typeface="Arial" panose="020B0604020202020204" pitchFamily="34" charset="0"/>
              </a:rPr>
              <a:t>Jeżeli zgłoszono zamiar głosowania korespondencyjnego w wyborach uzupełniających, komisja w </a:t>
            </a:r>
            <a:r>
              <a:rPr lang="pl-PL" altLang="pl-PL" sz="1900" b="1" dirty="0">
                <a:latin typeface="Arial" panose="020B0604020202020204" pitchFamily="34" charset="0"/>
              </a:rPr>
              <a:t>pierwszej kolejności </a:t>
            </a:r>
            <a:r>
              <a:rPr lang="pl-PL" altLang="pl-PL" sz="1900" b="1" dirty="0" smtClean="0">
                <a:latin typeface="Arial" panose="020B0604020202020204" pitchFamily="34" charset="0"/>
              </a:rPr>
              <a:t>po </a:t>
            </a:r>
            <a:r>
              <a:rPr lang="pl-PL" altLang="pl-PL" sz="1900" b="1" dirty="0">
                <a:latin typeface="Arial" panose="020B0604020202020204" pitchFamily="34" charset="0"/>
              </a:rPr>
              <a:t>otwarciu urny i wyjęciu z niej kart, wyjmuje karty do głosowania ze znajdujących się w urnie kopert na kartę do głosowania w głosowaniu korespondencyjnym i ustala ich liczbę. </a:t>
            </a:r>
            <a:r>
              <a:rPr lang="pl-PL" altLang="pl-PL" sz="1900" b="1" dirty="0" smtClean="0">
                <a:latin typeface="Arial" panose="020B0604020202020204" pitchFamily="34" charset="0"/>
              </a:rPr>
              <a:t>Liczby </a:t>
            </a:r>
            <a:r>
              <a:rPr lang="pl-PL" altLang="pl-PL" sz="1900" b="1" dirty="0">
                <a:latin typeface="Arial" panose="020B0604020202020204" pitchFamily="34" charset="0"/>
              </a:rPr>
              <a:t>te powinny odpowiadać liczbie adnotacji w rubryce spisu „Uwagi”, że wyborca głosował korespondencyjnie. </a:t>
            </a:r>
            <a:endParaRPr lang="pl-PL" altLang="pl-PL" sz="19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 smtClean="0">
                <a:latin typeface="Arial" panose="020B0604020202020204" pitchFamily="34" charset="0"/>
              </a:rPr>
              <a:t>Różnica </a:t>
            </a:r>
            <a:r>
              <a:rPr lang="pl-PL" altLang="pl-PL" sz="1900" b="1" dirty="0">
                <a:latin typeface="Arial" panose="020B0604020202020204" pitchFamily="34" charset="0"/>
              </a:rPr>
              <a:t>jest możliwa tylko, gdy koperta na kartę do głosowania była </a:t>
            </a:r>
            <a:r>
              <a:rPr lang="pl-PL" altLang="pl-PL" sz="1900" b="1" dirty="0" smtClean="0">
                <a:latin typeface="Arial" panose="020B0604020202020204" pitchFamily="34" charset="0"/>
              </a:rPr>
              <a:t>pusta. Koperty </a:t>
            </a:r>
            <a:r>
              <a:rPr lang="pl-PL" altLang="pl-PL" sz="1900" b="1" dirty="0">
                <a:latin typeface="Arial" panose="020B0604020202020204" pitchFamily="34" charset="0"/>
              </a:rPr>
              <a:t>na kartę do głosowania, z których komisja wyjęła kartę</a:t>
            </a:r>
            <a:r>
              <a:rPr lang="pl-PL" altLang="pl-PL" sz="1900" b="1">
                <a:latin typeface="Arial" panose="020B0604020202020204" pitchFamily="34" charset="0"/>
              </a:rPr>
              <a:t>, </a:t>
            </a:r>
            <a:r>
              <a:rPr lang="pl-PL" altLang="pl-PL" sz="1900" b="1" smtClean="0">
                <a:latin typeface="Arial" panose="020B0604020202020204" pitchFamily="34" charset="0"/>
              </a:rPr>
              <a:t>pakuje się w </a:t>
            </a:r>
            <a:r>
              <a:rPr lang="pl-PL" altLang="pl-PL" sz="1900" b="1" dirty="0">
                <a:latin typeface="Arial" panose="020B0604020202020204" pitchFamily="34" charset="0"/>
              </a:rPr>
              <a:t>pakiet, opisuje go i odkłada. </a:t>
            </a:r>
          </a:p>
        </p:txBody>
      </p:sp>
    </p:spTree>
    <p:extLst>
      <p:ext uri="{BB962C8B-B14F-4D97-AF65-F5344CB8AC3E}">
        <p14:creationId xmlns:p14="http://schemas.microsoft.com/office/powerpoint/2010/main" val="21940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rostokąt 2">
            <a:extLst>
              <a:ext uri="{FF2B5EF4-FFF2-40B4-BE49-F238E27FC236}">
                <a16:creationId xmlns="" xmlns:a16="http://schemas.microsoft.com/office/drawing/2014/main" id="{A3C65DD1-4AAE-4354-A100-EE44C9E3E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70564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w obwodzie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po otwarciu urny</a:t>
            </a:r>
            <a:r>
              <a:rPr lang="pl-PL" altLang="pl-PL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7827" name="Prostokąt 1">
            <a:extLst>
              <a:ext uri="{FF2B5EF4-FFF2-40B4-BE49-F238E27FC236}">
                <a16:creationId xmlns="" xmlns:a16="http://schemas.microsoft.com/office/drawing/2014/main" id="{9B30D1A4-DD11-43CD-AE0A-4445E4068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1354138"/>
            <a:ext cx="900112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>
                <a:latin typeface="Arial" panose="020B0604020202020204" pitchFamily="34" charset="0"/>
              </a:rPr>
              <a:t>Następnie komisja przegląda wszystkie karty i wydziela z nich karty całkowicie przedarte na dwie lub więcej części, których nie bierze się pod uwagę przy </a:t>
            </a:r>
            <a:r>
              <a:rPr lang="pl-PL" altLang="pl-PL" sz="1900" b="1" dirty="0" smtClean="0">
                <a:latin typeface="Arial" panose="020B0604020202020204" pitchFamily="34" charset="0"/>
              </a:rPr>
              <a:t>ustaleniu wyników głosowania.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 smtClean="0">
                <a:latin typeface="Arial" panose="020B0604020202020204" pitchFamily="34" charset="0"/>
              </a:rPr>
              <a:t>Karty </a:t>
            </a:r>
            <a:r>
              <a:rPr lang="pl-PL" altLang="pl-PL" sz="1900" b="1" dirty="0">
                <a:latin typeface="Arial" panose="020B0604020202020204" pitchFamily="34" charset="0"/>
              </a:rPr>
              <a:t>takie należy zapakować w pakiet, opieczętować go i opisać. </a:t>
            </a:r>
            <a:endParaRPr lang="pl-PL" altLang="pl-PL" sz="19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>
              <a:latin typeface="Arial" panose="020B0604020202020204" pitchFamily="34" charset="0"/>
            </a:endParaRPr>
          </a:p>
          <a:p>
            <a:pPr indent="271463">
              <a:defRPr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Ustaloną liczbę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kart wyjętych z urny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komisja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wpisuje w punkcie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protokołu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głosowania w obwodzie. </a:t>
            </a:r>
          </a:p>
          <a:p>
            <a:pPr indent="271463">
              <a:defRPr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 punkcie 8a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protokołu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głosowania w obwodzie komisje podają liczbę kart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głosowania wyjętych z kopert na kartę do głosowania w głosowaniu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korespondencyjnym (jeżeli zgłoszono zamiar głosowania)</a:t>
            </a:r>
          </a:p>
          <a:p>
            <a:pPr indent="180975">
              <a:defRPr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Liczbę tę należy dodać do liczby kart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wyjętych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 urny, o których mowa wyżej.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7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>
            <a:extLst>
              <a:ext uri="{FF2B5EF4-FFF2-40B4-BE49-F238E27FC236}">
                <a16:creationId xmlns="" xmlns:a16="http://schemas.microsoft.com/office/drawing/2014/main" id="{C219B791-B0CC-4FB4-8BFB-E1E108563BE6}"/>
              </a:ext>
            </a:extLst>
          </p:cNvPr>
          <p:cNvSpPr/>
          <p:nvPr/>
        </p:nvSpPr>
        <p:spPr>
          <a:xfrm>
            <a:off x="58738" y="5580063"/>
            <a:ext cx="7559675" cy="1200150"/>
          </a:xfrm>
          <a:prstGeom prst="roundRect">
            <a:avLst/>
          </a:prstGeom>
          <a:solidFill>
            <a:srgbClr val="9D03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D6B8DB17-15B8-462F-B1DE-1FA099BA0416}"/>
              </a:ext>
            </a:extLst>
          </p:cNvPr>
          <p:cNvSpPr/>
          <p:nvPr/>
        </p:nvSpPr>
        <p:spPr>
          <a:xfrm>
            <a:off x="107950" y="1400175"/>
            <a:ext cx="7777163" cy="282098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79876" name="Prostokąt 2">
            <a:extLst>
              <a:ext uri="{FF2B5EF4-FFF2-40B4-BE49-F238E27FC236}">
                <a16:creationId xmlns="" xmlns:a16="http://schemas.microsoft.com/office/drawing/2014/main" id="{589FACF0-2EE5-4088-802D-14E23013D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70564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w obwodzie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po otwarciu urny</a:t>
            </a:r>
            <a:r>
              <a:rPr lang="pl-PL" altLang="pl-PL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– punkty 8 i 15 protokołu</a:t>
            </a:r>
            <a:r>
              <a:rPr lang="pl-PL" altLang="pl-PL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818B9634-9180-43A5-AA33-1DC852CE5394}"/>
              </a:ext>
            </a:extLst>
          </p:cNvPr>
          <p:cNvGraphicFramePr>
            <a:graphicFrameLocks noGrp="1"/>
          </p:cNvGraphicFramePr>
          <p:nvPr/>
        </p:nvGraphicFramePr>
        <p:xfrm>
          <a:off x="296863" y="2552700"/>
          <a:ext cx="7083425" cy="731838"/>
        </p:xfrm>
        <a:graphic>
          <a:graphicData uri="http://schemas.openxmlformats.org/drawingml/2006/table">
            <a:tbl>
              <a:tblPr/>
              <a:tblGrid>
                <a:gridCol w="412750">
                  <a:extLst>
                    <a:ext uri="{9D8B030D-6E8A-4147-A177-3AD203B41FA5}">
                      <a16:colId xmlns="" xmlns:a16="http://schemas.microsoft.com/office/drawing/2014/main" val="776398235"/>
                    </a:ext>
                  </a:extLst>
                </a:gridCol>
                <a:gridCol w="4738687">
                  <a:extLst>
                    <a:ext uri="{9D8B030D-6E8A-4147-A177-3AD203B41FA5}">
                      <a16:colId xmlns="" xmlns:a16="http://schemas.microsoft.com/office/drawing/2014/main" val="1752103511"/>
                    </a:ext>
                  </a:extLst>
                </a:gridCol>
                <a:gridCol w="387350">
                  <a:extLst>
                    <a:ext uri="{9D8B030D-6E8A-4147-A177-3AD203B41FA5}">
                      <a16:colId xmlns="" xmlns:a16="http://schemas.microsoft.com/office/drawing/2014/main" val="3127271297"/>
                    </a:ext>
                  </a:extLst>
                </a:gridCol>
                <a:gridCol w="385763">
                  <a:extLst>
                    <a:ext uri="{9D8B030D-6E8A-4147-A177-3AD203B41FA5}">
                      <a16:colId xmlns="" xmlns:a16="http://schemas.microsoft.com/office/drawing/2014/main" val="592314014"/>
                    </a:ext>
                  </a:extLst>
                </a:gridCol>
                <a:gridCol w="385762">
                  <a:extLst>
                    <a:ext uri="{9D8B030D-6E8A-4147-A177-3AD203B41FA5}">
                      <a16:colId xmlns="" xmlns:a16="http://schemas.microsoft.com/office/drawing/2014/main" val="2901901455"/>
                    </a:ext>
                  </a:extLst>
                </a:gridCol>
                <a:gridCol w="387350">
                  <a:extLst>
                    <a:ext uri="{9D8B030D-6E8A-4147-A177-3AD203B41FA5}">
                      <a16:colId xmlns="" xmlns:a16="http://schemas.microsoft.com/office/drawing/2014/main" val="2845702933"/>
                    </a:ext>
                  </a:extLst>
                </a:gridCol>
                <a:gridCol w="385763">
                  <a:extLst>
                    <a:ext uri="{9D8B030D-6E8A-4147-A177-3AD203B41FA5}">
                      <a16:colId xmlns="" xmlns:a16="http://schemas.microsoft.com/office/drawing/2014/main" val="791195157"/>
                    </a:ext>
                  </a:extLst>
                </a:gridCol>
              </a:tblGrid>
              <a:tr h="2439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kart wyjętych z urny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74010906"/>
                  </a:ext>
                </a:extLst>
              </a:tr>
              <a:tr h="48789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tym liczba kart wyjętych z kopert na karty do głosowania w głosowaniu korespondencyjnym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43291583"/>
                  </a:ext>
                </a:extLst>
              </a:tr>
            </a:tbl>
          </a:graphicData>
        </a:graphic>
      </p:graphicFrame>
      <p:sp>
        <p:nvSpPr>
          <p:cNvPr id="79903" name="Rectangle 1">
            <a:extLst>
              <a:ext uri="{FF2B5EF4-FFF2-40B4-BE49-F238E27FC236}">
                <a16:creationId xmlns="" xmlns:a16="http://schemas.microsoft.com/office/drawing/2014/main" id="{7FD46B91-1D42-4809-8A59-4561E0DB3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06312"/>
            <a:ext cx="72009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III. USTALENIE </a:t>
            </a:r>
            <a:r>
              <a:rPr lang="pl-PL" altLang="pl-PL" sz="1400" b="1" dirty="0">
                <a:latin typeface="Arial" panose="020B0604020202020204" pitchFamily="34" charset="0"/>
                <a:cs typeface="Times New Roman" panose="02020603050405020304" pitchFamily="18" charset="0"/>
              </a:rPr>
              <a:t>WYNIKÓW GŁOSOWANIA</a:t>
            </a:r>
            <a:endParaRPr lang="pl-PL" altLang="pl-PL" sz="1400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Arial" panose="020B0604020202020204" pitchFamily="34" charset="0"/>
                <a:cs typeface="Times New Roman" panose="02020603050405020304" pitchFamily="18" charset="0"/>
              </a:rPr>
              <a:t>Obwodowa komisja wyborcza </a:t>
            </a:r>
            <a:r>
              <a:rPr lang="pl-PL" altLang="pl-PL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stwierdziła</a:t>
            </a:r>
            <a:r>
              <a:rPr lang="pl-PL" altLang="pl-PL" sz="1400" dirty="0">
                <a:latin typeface="Arial" panose="020B0604020202020204" pitchFamily="34" charset="0"/>
                <a:cs typeface="Times New Roman" panose="02020603050405020304" pitchFamily="18" charset="0"/>
              </a:rPr>
              <a:t>, że pieczęcie na urnie pozostały nienaruszone. Po wyjęciu kart z urny komisja ustaliła na ich podstawie następujące wyniki głosowania:</a:t>
            </a:r>
            <a:endParaRPr lang="pl-PL" altLang="pl-PL" sz="14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904" name="Prostokąt 4">
            <a:extLst>
              <a:ext uri="{FF2B5EF4-FFF2-40B4-BE49-F238E27FC236}">
                <a16:creationId xmlns="" xmlns:a16="http://schemas.microsoft.com/office/drawing/2014/main" id="{1780DB7E-4E04-4908-83E6-ADA73DC9E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84550"/>
            <a:ext cx="72739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  <a:cs typeface="Times New Roman" panose="02020603050405020304" pitchFamily="18" charset="0"/>
              </a:rPr>
              <a:t>Uwaga!	</a:t>
            </a:r>
            <a:r>
              <a:rPr lang="pl-PL" altLang="pl-PL" sz="1400">
                <a:latin typeface="Arial" panose="020B0604020202020204" pitchFamily="34" charset="0"/>
                <a:cs typeface="Times New Roman" panose="02020603050405020304" pitchFamily="18" charset="0"/>
              </a:rPr>
              <a:t>Liczba z pkt. 8 pomniejszona o liczbę z pkt. 8a powinna być równa liczbie z pkt. 4. Dodatkowo liczba z pkt. 8a nie powinna być większa od liczby z pkt. 7e; jeśli tak nie jest — przypuszczalną przyczynę należy opisać w pkt. 15.</a:t>
            </a:r>
            <a:endParaRPr lang="pl-PL" altLang="pl-PL" sz="1400">
              <a:latin typeface="Arial" panose="020B0604020202020204" pitchFamily="34" charset="0"/>
            </a:endParaRPr>
          </a:p>
        </p:txBody>
      </p:sp>
      <p:sp>
        <p:nvSpPr>
          <p:cNvPr id="79905" name="Prostokąt 6">
            <a:extLst>
              <a:ext uri="{FF2B5EF4-FFF2-40B4-BE49-F238E27FC236}">
                <a16:creationId xmlns="" xmlns:a16="http://schemas.microsoft.com/office/drawing/2014/main" id="{637CF785-ADCE-42F7-8401-036EB4F1A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5580063"/>
            <a:ext cx="7645400" cy="923330"/>
          </a:xfrm>
          <a:prstGeom prst="rect">
            <a:avLst/>
          </a:prstGeom>
          <a:solidFill>
            <a:srgbClr val="9D032A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UWAGA: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solidFill>
                  <a:srgbClr val="000000"/>
                </a:solidFill>
                <a:latin typeface="Arial" panose="020B0604020202020204" pitchFamily="34" charset="0"/>
              </a:rPr>
              <a:t>komisje, w których nie było kopert na karty do głosowania w głosowaniu korespondencyjnym wpisują cyfrę „0” w punkcie 8a każdego protokołu. </a:t>
            </a:r>
          </a:p>
        </p:txBody>
      </p:sp>
      <p:sp>
        <p:nvSpPr>
          <p:cNvPr id="79906" name="Prostokąt 9">
            <a:extLst>
              <a:ext uri="{FF2B5EF4-FFF2-40B4-BE49-F238E27FC236}">
                <a16:creationId xmlns="" xmlns:a16="http://schemas.microsoft.com/office/drawing/2014/main" id="{022B18F6-E52D-4B68-BC50-C73E6C528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8" y="4386263"/>
            <a:ext cx="770413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pl-PL" altLang="pl-PL" sz="1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**)</a:t>
            </a:r>
            <a:r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t>	Uwagi o przypuszczalnej przyczynie różnicy pomiędzy liczbą z pkt. 8 pomniejszoną o liczbę z pkt. 8a a liczbą z pkt. 4, a także o przypuszczalnej przyczynie różnicy pomiędzy liczbą z pkt. 8a a liczbą z pkt. 7e; jeżeli różnice nie występują, wpisać „brak uwag”: ………………………………..…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</a:t>
            </a:r>
            <a:r>
              <a:rPr lang="pl-PL" altLang="pl-PL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BRAK UWAG</a:t>
            </a:r>
            <a:r>
              <a:rPr lang="pl-PL" altLang="pl-PL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  <a:endParaRPr lang="pl-PL" altLang="pl-PL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="" xmlns:a16="http://schemas.microsoft.com/office/drawing/2014/main" id="{49D940A8-2828-456C-ACD1-5705B90A8646}"/>
              </a:ext>
            </a:extLst>
          </p:cNvPr>
          <p:cNvSpPr/>
          <p:nvPr/>
        </p:nvSpPr>
        <p:spPr>
          <a:xfrm>
            <a:off x="107950" y="4405313"/>
            <a:ext cx="7777163" cy="9699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0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rostokąt 2">
            <a:extLst>
              <a:ext uri="{FF2B5EF4-FFF2-40B4-BE49-F238E27FC236}">
                <a16:creationId xmlns="" xmlns:a16="http://schemas.microsoft.com/office/drawing/2014/main" id="{ECAEAEDB-0991-4B95-89B5-F9AF6D51F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70564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w obwodzie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po otwarciu urny</a:t>
            </a:r>
            <a:r>
              <a:rPr lang="pl-PL" altLang="pl-PL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– punkty 8 i 15 protokołu</a:t>
            </a:r>
            <a:endParaRPr lang="pl-PL" altLang="pl-PL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0899" name="Prostokąt 1">
            <a:extLst>
              <a:ext uri="{FF2B5EF4-FFF2-40B4-BE49-F238E27FC236}">
                <a16:creationId xmlns="" xmlns:a16="http://schemas.microsoft.com/office/drawing/2014/main" id="{ADA77ABC-28C9-42FF-84D3-5885F9477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28775"/>
            <a:ext cx="8785225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Jeżeli liczba kart wyjętych z urny (punkt 8 protokołu) pomniejszona o liczbę kart wyjętych z kopert na kartę do głosowania (punkt 8a protokołu) nie jest równa liczbie wyborców, którym wydano karty do głosowania (punkt 4 protokołu), wówczas przypuszczalną przyczynę tego stanu rzeczy należy omówić w punkcie 15 właściwego protokołu głosowania. Przyczynę tę należy ustalić po przeliczeniu kart ważnych i nieważnych. Jeżeli różnica nie występuje, w punkcie tym należy wpisać wyrazy „Brak uwag”.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>
                <a:latin typeface="Arial" panose="020B0604020202020204" pitchFamily="34" charset="0"/>
              </a:rPr>
              <a:t>Analogicznie należy postąpić, jeżeli liczba kart wyjętych z kopert na kartę do głosowania (punkt 8a protokołu) jest większa od liczby kopert na kartę do głosowania wrzuconych do urny (punkt 7e protokołu).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az 6" descr="identyfikator.jpg">
            <a:extLst>
              <a:ext uri="{FF2B5EF4-FFF2-40B4-BE49-F238E27FC236}">
                <a16:creationId xmlns:a16="http://schemas.microsoft.com/office/drawing/2014/main" xmlns="" id="{BE991E3E-55CF-4877-9628-C95F3422E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8994">
            <a:off x="4410075" y="3703638"/>
            <a:ext cx="20701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pole tekstowe 2">
            <a:extLst>
              <a:ext uri="{FF2B5EF4-FFF2-40B4-BE49-F238E27FC236}">
                <a16:creationId xmlns:a16="http://schemas.microsoft.com/office/drawing/2014/main" xmlns="" id="{91DF1A74-8454-4BF2-AADF-D9DDD88B9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08000"/>
            <a:ext cx="453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9D032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MĘŻOWIE ZAUFANIA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E8000658-44BA-45B7-8CE4-9AF1B0E6D23E}"/>
              </a:ext>
            </a:extLst>
          </p:cNvPr>
          <p:cNvSpPr/>
          <p:nvPr/>
        </p:nvSpPr>
        <p:spPr>
          <a:xfrm>
            <a:off x="100013" y="798513"/>
            <a:ext cx="9110662" cy="4814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>
                <a:latin typeface="Franklin Gothic Book" panose="020B0503020102020204" pitchFamily="34" charset="0"/>
                <a:cs typeface="Arial" panose="020B0604020202020204" pitchFamily="34" charset="0"/>
              </a:rPr>
              <a:t>1 komitet wyborczy  -  1 mąż zaufania</a:t>
            </a:r>
            <a:br>
              <a:rPr lang="pl-PL" b="1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(wyłącznie osoba pełnoletnia);</a:t>
            </a:r>
          </a:p>
          <a:p>
            <a:pPr>
              <a:defRPr/>
            </a:pPr>
            <a:endParaRPr lang="pl-PL" sz="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b="1" dirty="0">
                <a:latin typeface="Franklin Gothic Book" panose="020B0503020102020204" pitchFamily="34" charset="0"/>
                <a:cs typeface="Arial" panose="020B0604020202020204" pitchFamily="34" charset="0"/>
              </a:rPr>
              <a:t>wyznaczony przez pełnomocnika wyborczego </a:t>
            </a: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komitetu wyborczego, który zarejestrował listę kandydatów w danym okręgu lub zarejestrował kandydata na wójta w danej gminie.   </a:t>
            </a:r>
            <a:b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Franklin Gothic Book" panose="020B0503020102020204" pitchFamily="34" charset="0"/>
                <a:cs typeface="Arial" panose="020B0604020202020204" pitchFamily="34" charset="0"/>
              </a:rPr>
              <a:t>Mężowie zaufania danego komitetu mogą zmieniać się w ciągu pracy komisji;</a:t>
            </a:r>
          </a:p>
          <a:p>
            <a:pPr>
              <a:defRPr/>
            </a:pPr>
            <a:endParaRPr lang="pl-PL" sz="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l-PL" b="1" dirty="0">
                <a:latin typeface="Franklin Gothic Book" panose="020B0503020102020204" pitchFamily="34" charset="0"/>
                <a:cs typeface="Arial" panose="020B0604020202020204" pitchFamily="34" charset="0"/>
              </a:rPr>
              <a:t>zaświadczenie</a:t>
            </a: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 (wg wzoru ustalonego przez PKW uchwałą z  dnia 30 lipca 2018 r.) </a:t>
            </a:r>
            <a:b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lub jego kopia – podpisane przez właściwy organ podmiotu uprawnionego lub upoważnioną przez ten organ osobę + okazanie komisji kserokopii upoważnienia. </a:t>
            </a:r>
            <a:b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Franklin Gothic Book" panose="020B0503020102020204" pitchFamily="34" charset="0"/>
                <a:cs typeface="Arial" panose="020B0604020202020204" pitchFamily="34" charset="0"/>
              </a:rPr>
              <a:t>Komisja sprawdza zaświadczenie ze wzorem oraz tożsamość tej osoby;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pl-PL" sz="8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l-PL" b="1" dirty="0">
                <a:cs typeface="Arial" panose="020B0604020202020204" pitchFamily="34" charset="0"/>
              </a:rPr>
              <a:t>powinien posiadać identyfikator.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l-PL" sz="1100" b="1" dirty="0"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  <a:endParaRPr lang="pl-PL" sz="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l-PL" b="1" dirty="0">
                <a:latin typeface="Arial Black" panose="020B0A04020102020204" pitchFamily="34" charset="0"/>
                <a:cs typeface="Arial" panose="020B0604020202020204" pitchFamily="34" charset="0"/>
              </a:rPr>
              <a:t>     Identyfikatory nie mogą zawierać </a:t>
            </a:r>
            <a:br>
              <a:rPr lang="pl-PL" b="1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 Black" panose="020B0A04020102020204" pitchFamily="34" charset="0"/>
                <a:cs typeface="Arial" panose="020B0604020202020204" pitchFamily="34" charset="0"/>
              </a:rPr>
              <a:t>     elementów kampanii wyborczej. </a:t>
            </a:r>
            <a:endParaRPr lang="pl-PL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pl-PL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AAF1254F-414F-4914-9413-77D92A15958A}"/>
              </a:ext>
            </a:extLst>
          </p:cNvPr>
          <p:cNvSpPr/>
          <p:nvPr/>
        </p:nvSpPr>
        <p:spPr>
          <a:xfrm>
            <a:off x="179388" y="5637213"/>
            <a:ext cx="7416800" cy="110490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Komisja wywiesza informację (w lokalu wyborczym w miejscu widocznym z zewnątrz oraz w urzędzie gminy) </a:t>
            </a:r>
            <a:r>
              <a:rPr lang="pl-PL" b="1" dirty="0">
                <a:solidFill>
                  <a:srgbClr val="90181B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 godzinie rozpoczęcia swojej pracy w dniu głosowania </a:t>
            </a:r>
            <a:r>
              <a:rPr lang="pl-PL" b="1" u="sng" dirty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(a nie o godzinie rozpoczęcia głosowania!)</a:t>
            </a:r>
          </a:p>
        </p:txBody>
      </p:sp>
      <p:sp>
        <p:nvSpPr>
          <p:cNvPr id="24582" name="pole tekstowe 5">
            <a:extLst>
              <a:ext uri="{FF2B5EF4-FFF2-40B4-BE49-F238E27FC236}">
                <a16:creationId xmlns:a16="http://schemas.microsoft.com/office/drawing/2014/main" xmlns="" id="{F075001F-9C8C-4B45-947D-7545BF0C3812}"/>
              </a:ext>
            </a:extLst>
          </p:cNvPr>
          <p:cNvSpPr txBox="1">
            <a:spLocks noChangeArrowheads="1"/>
          </p:cNvSpPr>
          <p:nvPr/>
        </p:nvSpPr>
        <p:spPr bwMode="auto">
          <a:xfrm rot="-266618">
            <a:off x="4437063" y="4076700"/>
            <a:ext cx="20161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pl-PL" altLang="pl-PL" sz="1200" i="1">
                <a:latin typeface="Arial" panose="020B0604020202020204" pitchFamily="34" charset="0"/>
                <a:cs typeface="Arial" panose="020B0604020202020204" pitchFamily="34" charset="0"/>
              </a:rPr>
              <a:t>JAN KOWALSKI</a:t>
            </a:r>
            <a:br>
              <a:rPr lang="pl-PL" altLang="pl-PL" sz="12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200" b="1" i="1">
                <a:latin typeface="Arial" panose="020B0604020202020204" pitchFamily="34" charset="0"/>
                <a:cs typeface="Arial" panose="020B0604020202020204" pitchFamily="34" charset="0"/>
              </a:rPr>
              <a:t>MĄŻ  ZAUFANIA</a:t>
            </a:r>
            <a:endParaRPr lang="pl-PL" altLang="pl-PL" sz="700" i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pl-PL" altLang="pl-PL" sz="1200" i="1">
                <a:latin typeface="Arial" panose="020B0604020202020204" pitchFamily="34" charset="0"/>
                <a:cs typeface="Arial" panose="020B0604020202020204" pitchFamily="34" charset="0"/>
              </a:rPr>
              <a:t>Komitet Wyborczy  XYZ</a:t>
            </a:r>
          </a:p>
        </p:txBody>
      </p:sp>
      <p:sp>
        <p:nvSpPr>
          <p:cNvPr id="8" name="Znak zakazu 7">
            <a:extLst>
              <a:ext uri="{FF2B5EF4-FFF2-40B4-BE49-F238E27FC236}">
                <a16:creationId xmlns:a16="http://schemas.microsoft.com/office/drawing/2014/main" xmlns="" id="{E8095EE2-FB11-4EC1-A516-84921F014233}"/>
              </a:ext>
            </a:extLst>
          </p:cNvPr>
          <p:cNvSpPr/>
          <p:nvPr/>
        </p:nvSpPr>
        <p:spPr>
          <a:xfrm>
            <a:off x="5855157" y="4638282"/>
            <a:ext cx="983733" cy="950958"/>
          </a:xfrm>
          <a:prstGeom prst="noSmoking">
            <a:avLst>
              <a:gd name="adj" fmla="val 4308"/>
            </a:avLst>
          </a:prstGeom>
          <a:solidFill>
            <a:srgbClr val="FF0000"/>
          </a:solidFill>
          <a:ln w="25400" cmpd="sng">
            <a:solidFill>
              <a:srgbClr val="502604">
                <a:alpha val="70000"/>
              </a:srgbClr>
            </a:solidFill>
          </a:ln>
          <a:effectLst>
            <a:outerShdw blurRad="596900" dist="88900" sx="106000" sy="106000" algn="ctr" rotWithShape="0">
              <a:schemeClr val="bg2">
                <a:lumMod val="2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 prstMaterial="flat">
            <a:bevelT w="342900" prst="coolSlant"/>
            <a:extrusionClr>
              <a:schemeClr val="accent6">
                <a:lumMod val="75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6" name="pole tekstowe 8">
            <a:extLst>
              <a:ext uri="{FF2B5EF4-FFF2-40B4-BE49-F238E27FC236}">
                <a16:creationId xmlns:a16="http://schemas.microsoft.com/office/drawing/2014/main" xmlns="" id="{27B8E7AF-5C0A-49C7-A044-A9850C3AB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413" y="4822825"/>
            <a:ext cx="1079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i="1">
                <a:latin typeface="Arial" panose="020B0604020202020204" pitchFamily="34" charset="0"/>
                <a:cs typeface="Arial" panose="020B0604020202020204" pitchFamily="34" charset="0"/>
              </a:rPr>
              <a:t>Elementy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i="1">
                <a:latin typeface="Arial" panose="020B0604020202020204" pitchFamily="34" charset="0"/>
                <a:cs typeface="Arial" panose="020B0604020202020204" pitchFamily="34" charset="0"/>
              </a:rPr>
              <a:t>agitacyjne</a:t>
            </a:r>
          </a:p>
        </p:txBody>
      </p:sp>
      <p:pic>
        <p:nvPicPr>
          <p:cNvPr id="24587" name="Picture 4" descr="MC900431615[1]">
            <a:extLst>
              <a:ext uri="{FF2B5EF4-FFF2-40B4-BE49-F238E27FC236}">
                <a16:creationId xmlns:a16="http://schemas.microsoft.com/office/drawing/2014/main" xmlns="" id="{4F1A34FE-8569-4B24-BC4C-593E541F2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4092575"/>
            <a:ext cx="1671637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rostokąt 2">
            <a:extLst>
              <a:ext uri="{FF2B5EF4-FFF2-40B4-BE49-F238E27FC236}">
                <a16:creationId xmlns="" xmlns:a16="http://schemas.microsoft.com/office/drawing/2014/main" id="{5E2ECD7A-C3C2-4AE6-81C3-81159D33A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70564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w obwodzie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po otwarciu urny</a:t>
            </a:r>
            <a:r>
              <a:rPr lang="pl-PL" altLang="pl-PL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– punkty 9, 10 i 16 protokołu</a:t>
            </a:r>
            <a:endParaRPr lang="pl-PL" altLang="pl-PL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4401C212-0872-4F1F-BCAE-4B9885BF43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3850" y="1628775"/>
          <a:ext cx="6911975" cy="1260475"/>
        </p:xfrm>
        <a:graphic>
          <a:graphicData uri="http://schemas.openxmlformats.org/drawingml/2006/table">
            <a:tbl>
              <a:tblPr/>
              <a:tblGrid>
                <a:gridCol w="359999">
                  <a:extLst>
                    <a:ext uri="{9D8B030D-6E8A-4147-A177-3AD203B41FA5}">
                      <a16:colId xmlns="" xmlns:a16="http://schemas.microsoft.com/office/drawing/2014/main" val="3274375738"/>
                    </a:ext>
                  </a:extLst>
                </a:gridCol>
                <a:gridCol w="4667091">
                  <a:extLst>
                    <a:ext uri="{9D8B030D-6E8A-4147-A177-3AD203B41FA5}">
                      <a16:colId xmlns="" xmlns:a16="http://schemas.microsoft.com/office/drawing/2014/main" val="3939049708"/>
                    </a:ext>
                  </a:extLst>
                </a:gridCol>
                <a:gridCol w="376977">
                  <a:extLst>
                    <a:ext uri="{9D8B030D-6E8A-4147-A177-3AD203B41FA5}">
                      <a16:colId xmlns="" xmlns:a16="http://schemas.microsoft.com/office/drawing/2014/main" val="716352171"/>
                    </a:ext>
                  </a:extLst>
                </a:gridCol>
                <a:gridCol w="376977">
                  <a:extLst>
                    <a:ext uri="{9D8B030D-6E8A-4147-A177-3AD203B41FA5}">
                      <a16:colId xmlns="" xmlns:a16="http://schemas.microsoft.com/office/drawing/2014/main" val="4153206302"/>
                    </a:ext>
                  </a:extLst>
                </a:gridCol>
                <a:gridCol w="376977">
                  <a:extLst>
                    <a:ext uri="{9D8B030D-6E8A-4147-A177-3AD203B41FA5}">
                      <a16:colId xmlns="" xmlns:a16="http://schemas.microsoft.com/office/drawing/2014/main" val="2600279414"/>
                    </a:ext>
                  </a:extLst>
                </a:gridCol>
                <a:gridCol w="376977">
                  <a:extLst>
                    <a:ext uri="{9D8B030D-6E8A-4147-A177-3AD203B41FA5}">
                      <a16:colId xmlns="" xmlns:a16="http://schemas.microsoft.com/office/drawing/2014/main" val="1310302743"/>
                    </a:ext>
                  </a:extLst>
                </a:gridCol>
                <a:gridCol w="376977">
                  <a:extLst>
                    <a:ext uri="{9D8B030D-6E8A-4147-A177-3AD203B41FA5}">
                      <a16:colId xmlns="" xmlns:a16="http://schemas.microsoft.com/office/drawing/2014/main" val="931006847"/>
                    </a:ext>
                  </a:extLst>
                </a:gridCol>
              </a:tblGrid>
              <a:tr h="83351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45" marR="4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Liczba kart nieważnych </a:t>
                      </a:r>
                      <a:r>
                        <a:rPr lang="pl-PL" sz="1400" b="1" i="1" kern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(innych niż urzędowo ustalone lub nieopatrzonych pieczęcią obwodowej komisji </a:t>
                      </a:r>
                      <a:r>
                        <a:rPr lang="pl-PL" sz="1400" b="1" i="1" kern="0" dirty="0" smtClean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wyborczej)</a:t>
                      </a:r>
                      <a:endParaRPr lang="pl-PL" sz="1400" b="1" kern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45" marR="4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45" marR="4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45" marR="4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687341"/>
                  </a:ext>
                </a:extLst>
              </a:tr>
              <a:tr h="42696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4445" marR="4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 kern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Liczba kart ważnych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b="1" kern="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45" marR="4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45" marR="4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</a:p>
                  </a:txBody>
                  <a:tcPr marL="44445" marR="4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45" marR="4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4445" marR="44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4931272"/>
                  </a:ext>
                </a:extLst>
              </a:tr>
            </a:tbl>
          </a:graphicData>
        </a:graphic>
      </p:graphicFrame>
      <p:sp>
        <p:nvSpPr>
          <p:cNvPr id="81949" name="Rectangle 1">
            <a:extLst>
              <a:ext uri="{FF2B5EF4-FFF2-40B4-BE49-F238E27FC236}">
                <a16:creationId xmlns="" xmlns:a16="http://schemas.microsoft.com/office/drawing/2014/main" id="{860278CA-9705-47DE-A048-C5FE10437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88" y="2882900"/>
            <a:ext cx="6870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  <a:cs typeface="Times New Roman" panose="02020603050405020304" pitchFamily="18" charset="0"/>
              </a:rPr>
              <a:t>Uwaga!</a:t>
            </a:r>
            <a:r>
              <a:rPr lang="pl-PL" altLang="pl-PL" sz="1400">
                <a:latin typeface="Arial" panose="020B0604020202020204" pitchFamily="34" charset="0"/>
                <a:cs typeface="Times New Roman" panose="02020603050405020304" pitchFamily="18" charset="0"/>
              </a:rPr>
              <a:t>	Suma liczb z pkt. 9 i 10 </a:t>
            </a:r>
            <a:r>
              <a:rPr lang="pl-PL" altLang="pl-PL" sz="1400" b="1">
                <a:latin typeface="Arial" panose="020B0604020202020204" pitchFamily="34" charset="0"/>
                <a:cs typeface="Times New Roman" panose="02020603050405020304" pitchFamily="18" charset="0"/>
              </a:rPr>
              <a:t>musi</a:t>
            </a:r>
            <a:r>
              <a:rPr lang="pl-PL" altLang="pl-PL" sz="14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1400" b="1">
                <a:latin typeface="Arial" panose="020B0604020202020204" pitchFamily="34" charset="0"/>
                <a:cs typeface="Times New Roman" panose="02020603050405020304" pitchFamily="18" charset="0"/>
              </a:rPr>
              <a:t>być</a:t>
            </a:r>
            <a:r>
              <a:rPr lang="pl-PL" altLang="pl-PL" sz="1400">
                <a:latin typeface="Arial" panose="020B0604020202020204" pitchFamily="34" charset="0"/>
                <a:cs typeface="Times New Roman" panose="02020603050405020304" pitchFamily="18" charset="0"/>
              </a:rPr>
              <a:t> równa liczbie z pkt. 8. </a:t>
            </a:r>
            <a:br>
              <a:rPr lang="pl-PL" altLang="pl-PL" sz="140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pl-PL" altLang="pl-PL" sz="1400">
                <a:latin typeface="Arial" panose="020B0604020202020204" pitchFamily="34" charset="0"/>
                <a:cs typeface="Times New Roman" panose="02020603050405020304" pitchFamily="18" charset="0"/>
              </a:rPr>
              <a:t>Jeśli w pkt. 9 liczba jest większa niż 0, przyczynę należy opisać w pkt. 16.</a:t>
            </a:r>
            <a:endParaRPr lang="pl-PL" altLang="pl-PL" sz="1400">
              <a:latin typeface="Arial" panose="020B0604020202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DFB784D5-B9BA-4E8D-91EC-C226ADB05525}"/>
              </a:ext>
            </a:extLst>
          </p:cNvPr>
          <p:cNvSpPr/>
          <p:nvPr/>
        </p:nvSpPr>
        <p:spPr>
          <a:xfrm>
            <a:off x="107950" y="1473200"/>
            <a:ext cx="7416800" cy="202723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1951" name="Prostokąt 5">
            <a:extLst>
              <a:ext uri="{FF2B5EF4-FFF2-40B4-BE49-F238E27FC236}">
                <a16:creationId xmlns="" xmlns:a16="http://schemas.microsoft.com/office/drawing/2014/main" id="{3B326982-A401-443E-9C49-A81741686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3746500"/>
            <a:ext cx="736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r>
              <a:rPr lang="pl-PL" altLang="pl-PL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**)</a:t>
            </a:r>
            <a:r>
              <a:rPr lang="pl-PL" alt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Uwagi o przypuszczalnej przyczynie wystąpienia kart nieważnych (pkt. 9); jeżeli liczba w pkt. 9 wynosi 0, wpisać „brak uwag”: ………..........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Np..: Z </a:t>
            </a:r>
            <a:r>
              <a:rPr lang="pl-PL" alt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urny wyjęto kartę bez pieczęci </a:t>
            </a:r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komisji</a:t>
            </a: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altLang="pl-PL" sz="1800" dirty="0">
              <a:latin typeface="Arial" panose="020B06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="" xmlns:a16="http://schemas.microsoft.com/office/drawing/2014/main" id="{CE284BC1-8ACB-4700-8A68-16C367F54EA8}"/>
              </a:ext>
            </a:extLst>
          </p:cNvPr>
          <p:cNvSpPr/>
          <p:nvPr/>
        </p:nvSpPr>
        <p:spPr>
          <a:xfrm>
            <a:off x="85725" y="3652837"/>
            <a:ext cx="7416800" cy="12939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1953" name="Prostokąt 7">
            <a:extLst>
              <a:ext uri="{FF2B5EF4-FFF2-40B4-BE49-F238E27FC236}">
                <a16:creationId xmlns="" xmlns:a16="http://schemas.microsoft.com/office/drawing/2014/main" id="{EC463A5D-144B-4159-BDC7-EF933AFFA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970463"/>
            <a:ext cx="85693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Komisja wydziela i liczy karty nieważne (tj. inne niż ustalone urzędowo lub nieopatrzone pieczęcią obwodowej komisji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wyborczej). Ustaloną liczbą </a:t>
            </a:r>
            <a:r>
              <a:rPr lang="pl-PL" altLang="pl-PL" sz="2000" b="1" dirty="0">
                <a:latin typeface="Arial" panose="020B0604020202020204" pitchFamily="34" charset="0"/>
              </a:rPr>
              <a:t>kart nieważnych wpisuje się w punkcie 9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protokołu </a:t>
            </a:r>
            <a:r>
              <a:rPr lang="pl-PL" altLang="pl-PL" sz="2000" b="1" dirty="0">
                <a:latin typeface="Arial" panose="020B0604020202020204" pitchFamily="34" charset="0"/>
              </a:rPr>
              <a:t>głosowania. </a:t>
            </a:r>
          </a:p>
        </p:txBody>
      </p:sp>
    </p:spTree>
    <p:extLst>
      <p:ext uri="{BB962C8B-B14F-4D97-AF65-F5344CB8AC3E}">
        <p14:creationId xmlns:p14="http://schemas.microsoft.com/office/powerpoint/2010/main" val="27051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>
            <a:extLst>
              <a:ext uri="{FF2B5EF4-FFF2-40B4-BE49-F238E27FC236}">
                <a16:creationId xmlns="" xmlns:a16="http://schemas.microsoft.com/office/drawing/2014/main" id="{E1CE024E-A555-400E-AF73-1C85226C2020}"/>
              </a:ext>
            </a:extLst>
          </p:cNvPr>
          <p:cNvSpPr/>
          <p:nvPr/>
        </p:nvSpPr>
        <p:spPr>
          <a:xfrm>
            <a:off x="107950" y="3789040"/>
            <a:ext cx="8856663" cy="2376264"/>
          </a:xfrm>
          <a:prstGeom prst="roundRect">
            <a:avLst/>
          </a:prstGeom>
          <a:solidFill>
            <a:srgbClr val="9D032A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2947" name="Prostokąt 2">
            <a:extLst>
              <a:ext uri="{FF2B5EF4-FFF2-40B4-BE49-F238E27FC236}">
                <a16:creationId xmlns="" xmlns:a16="http://schemas.microsoft.com/office/drawing/2014/main" id="{C62491A0-9D75-4F3A-A24D-5AF0E623F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70564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w obwodzie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po otwarciu urny</a:t>
            </a:r>
            <a:r>
              <a:rPr lang="pl-PL" altLang="pl-PL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– punkty 9, 10 i 16 protokołu</a:t>
            </a:r>
            <a:endParaRPr lang="pl-PL" altLang="pl-PL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9F951FDF-68BD-44F0-907B-AD83DAF6A9CF}"/>
              </a:ext>
            </a:extLst>
          </p:cNvPr>
          <p:cNvSpPr txBox="1"/>
          <p:nvPr/>
        </p:nvSpPr>
        <p:spPr>
          <a:xfrm>
            <a:off x="250825" y="1373188"/>
            <a:ext cx="8964613" cy="20082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900" b="1" dirty="0"/>
              <a:t>Kartami nieważnymi są min.:</a:t>
            </a:r>
          </a:p>
          <a:p>
            <a:pPr>
              <a:defRPr/>
            </a:pPr>
            <a:endParaRPr lang="pl-PL" sz="105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1900" b="1" dirty="0"/>
              <a:t>karty inne niż urzędowo ustalone,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1900" b="1" dirty="0"/>
              <a:t>karty nieopatrzone pieczęcią obwodowej </a:t>
            </a:r>
            <a:r>
              <a:rPr lang="pl-PL" sz="1900" b="1" dirty="0" smtClean="0"/>
              <a:t>komisji,</a:t>
            </a:r>
            <a:endParaRPr lang="pl-PL" sz="190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1900" b="1" dirty="0"/>
              <a:t>karty opatrzone pieczęcią innej obwodowej </a:t>
            </a:r>
            <a:r>
              <a:rPr lang="pl-PL" sz="1900" b="1" dirty="0" smtClean="0"/>
              <a:t>komisji,</a:t>
            </a:r>
            <a:endParaRPr lang="pl-PL" sz="190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1900" b="1" dirty="0"/>
              <a:t>karty wykonane wadliwie przez drukarnię np. brak zadruku części karty, których wadliwość przeoczyła </a:t>
            </a:r>
            <a:r>
              <a:rPr lang="pl-PL" sz="1900" b="1" dirty="0" smtClean="0"/>
              <a:t>komisja,</a:t>
            </a:r>
            <a:endParaRPr lang="pl-PL" sz="1900" b="1" dirty="0"/>
          </a:p>
        </p:txBody>
      </p:sp>
      <p:sp>
        <p:nvSpPr>
          <p:cNvPr id="82949" name="Prostokąt 3">
            <a:extLst>
              <a:ext uri="{FF2B5EF4-FFF2-40B4-BE49-F238E27FC236}">
                <a16:creationId xmlns="" xmlns:a16="http://schemas.microsoft.com/office/drawing/2014/main" id="{CFC5034A-D13F-48CA-A7F2-F8A0AF6A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933056"/>
            <a:ext cx="878510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Należy uważać, aby omyłkowo w tym punkcie protokołu nie wpisać liczby </a:t>
            </a:r>
            <a:r>
              <a:rPr lang="pl-PL" altLang="pl-PL" sz="1800" b="1" u="sng" dirty="0">
                <a:solidFill>
                  <a:srgbClr val="000000"/>
                </a:solidFill>
                <a:latin typeface="Arial Black" panose="020B0A04020102020204" pitchFamily="34" charset="0"/>
              </a:rPr>
              <a:t>głosów nieważnych</a:t>
            </a: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, o których będzie mowa w dalszej części prezentacji.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Również </a:t>
            </a:r>
            <a:r>
              <a:rPr lang="pl-PL" altLang="pl-PL" sz="1800" b="1" u="sng" dirty="0">
                <a:solidFill>
                  <a:srgbClr val="000000"/>
                </a:solidFill>
                <a:latin typeface="Arial" panose="020B0604020202020204" pitchFamily="34" charset="0"/>
              </a:rPr>
              <a:t>nie należy</a:t>
            </a: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w tym punkcie protokołu ujmować </a:t>
            </a:r>
            <a:r>
              <a:rPr lang="pl-PL" altLang="pl-PL" sz="1800" b="1" u="sng" dirty="0">
                <a:solidFill>
                  <a:srgbClr val="000000"/>
                </a:solidFill>
                <a:latin typeface="Arial Black" panose="020B0A04020102020204" pitchFamily="34" charset="0"/>
              </a:rPr>
              <a:t>kart całkowicie przedartych na dwie lub więcej części</a:t>
            </a: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. Kart tych nie uwzględnia się </a:t>
            </a:r>
            <a:endParaRPr lang="pl-PL" altLang="pl-PL" sz="18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w </a:t>
            </a: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obliczeniach. Mogą one stanowić przyczynę </a:t>
            </a:r>
            <a:r>
              <a:rPr lang="pl-PL" altLang="pl-PL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rozbieżności pomiędzy liczbą kart </a:t>
            </a: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wydanych </a:t>
            </a:r>
            <a:r>
              <a:rPr lang="pl-PL" altLang="pl-PL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wyborcom </a:t>
            </a: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pl-PL" altLang="pl-PL" sz="18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liczbą kart wyjętych </a:t>
            </a: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z urny</a:t>
            </a:r>
          </a:p>
        </p:txBody>
      </p:sp>
    </p:spTree>
    <p:extLst>
      <p:ext uri="{BB962C8B-B14F-4D97-AF65-F5344CB8AC3E}">
        <p14:creationId xmlns:p14="http://schemas.microsoft.com/office/powerpoint/2010/main" val="38184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rostokąt 2">
            <a:extLst>
              <a:ext uri="{FF2B5EF4-FFF2-40B4-BE49-F238E27FC236}">
                <a16:creationId xmlns="" xmlns:a16="http://schemas.microsoft.com/office/drawing/2014/main" id="{A3AB9330-A938-45D2-8012-B1882146E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70564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w obwodzie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po otwarciu urny</a:t>
            </a:r>
            <a:r>
              <a:rPr lang="pl-PL" altLang="pl-PL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– punkty 9, 10 i 16 protokołu</a:t>
            </a:r>
            <a:endParaRPr lang="pl-PL" altLang="pl-PL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Prostokąt 1">
            <a:extLst>
              <a:ext uri="{FF2B5EF4-FFF2-40B4-BE49-F238E27FC236}">
                <a16:creationId xmlns="" xmlns:a16="http://schemas.microsoft.com/office/drawing/2014/main" id="{2198C5EE-298D-4C77-BD91-E9D4BC180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628775"/>
            <a:ext cx="8351838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>
                <a:latin typeface="Arial" panose="020B0604020202020204" pitchFamily="34" charset="0"/>
              </a:rPr>
              <a:t>Jeżeli liczba kart nieważnych jest większa niż 0, przypuszczalną przyczynę wystąpienia kart nieważnych należy opisać w punkcie </a:t>
            </a:r>
            <a:endParaRPr lang="pl-PL" altLang="pl-PL" sz="19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 smtClean="0">
                <a:latin typeface="Arial" panose="020B0604020202020204" pitchFamily="34" charset="0"/>
              </a:rPr>
              <a:t>16 </a:t>
            </a:r>
            <a:r>
              <a:rPr lang="pl-PL" altLang="pl-PL" sz="1900" b="1" dirty="0">
                <a:latin typeface="Arial" panose="020B0604020202020204" pitchFamily="34" charset="0"/>
              </a:rPr>
              <a:t>protokołu głosowania.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 smtClean="0">
                <a:latin typeface="Arial" panose="020B0604020202020204" pitchFamily="34" charset="0"/>
              </a:rPr>
              <a:t>Jeżeli </a:t>
            </a:r>
            <a:r>
              <a:rPr lang="pl-PL" altLang="pl-PL" sz="1900" b="1" dirty="0">
                <a:latin typeface="Arial" panose="020B0604020202020204" pitchFamily="34" charset="0"/>
              </a:rPr>
              <a:t>liczba kart nieważnych wynosi 0, w punkcie 9 protokołu należy wpisać „0”, a w punkcie 16 protokołu wyrazy „Brak uwag”.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>
                <a:latin typeface="Arial" panose="020B0604020202020204" pitchFamily="34" charset="0"/>
              </a:rPr>
              <a:t>Karty nieważne należy zapakować w pakiety, </a:t>
            </a:r>
            <a:r>
              <a:rPr lang="pl-PL" altLang="pl-PL" sz="1900" b="1" dirty="0" smtClean="0">
                <a:latin typeface="Arial" panose="020B0604020202020204" pitchFamily="34" charset="0"/>
              </a:rPr>
              <a:t>opieczętować </a:t>
            </a:r>
            <a:r>
              <a:rPr lang="pl-PL" altLang="pl-PL" sz="1900" b="1" dirty="0">
                <a:latin typeface="Arial" panose="020B0604020202020204" pitchFamily="34" charset="0"/>
              </a:rPr>
              <a:t>je i opisać.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06800960-D9FA-49FA-96AF-C85B22BA6D8B}"/>
              </a:ext>
            </a:extLst>
          </p:cNvPr>
          <p:cNvSpPr/>
          <p:nvPr/>
        </p:nvSpPr>
        <p:spPr>
          <a:xfrm>
            <a:off x="114300" y="4803775"/>
            <a:ext cx="8620125" cy="145097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83973" name="Prostokąt 2">
            <a:extLst>
              <a:ext uri="{FF2B5EF4-FFF2-40B4-BE49-F238E27FC236}">
                <a16:creationId xmlns="" xmlns:a16="http://schemas.microsoft.com/office/drawing/2014/main" id="{8333E946-B213-4472-9E96-8CA9D288E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941888"/>
            <a:ext cx="83534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„</a:t>
            </a:r>
            <a:r>
              <a:rPr lang="pl-PL" altLang="pl-PL" sz="2000" b="1" dirty="0">
                <a:latin typeface="Arial" panose="020B0604020202020204" pitchFamily="34" charset="0"/>
              </a:rPr>
              <a:t>Karty nieważne w wyborach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uzupełniających do Rady……………… </a:t>
            </a:r>
            <a:r>
              <a:rPr lang="pl-PL" altLang="pl-PL" sz="1600" b="1" i="1" dirty="0">
                <a:latin typeface="Arial" panose="020B0604020202020204" pitchFamily="34" charset="0"/>
              </a:rPr>
              <a:t>(wpisać rodzaj </a:t>
            </a:r>
            <a:r>
              <a:rPr lang="pl-PL" altLang="pl-PL" sz="1600" b="1" i="1" dirty="0" smtClean="0">
                <a:latin typeface="Arial" panose="020B0604020202020204" pitchFamily="34" charset="0"/>
              </a:rPr>
              <a:t>wyborów i nazwę rady)</a:t>
            </a:r>
            <a:r>
              <a:rPr lang="pl-PL" altLang="pl-PL" sz="2000" b="1" dirty="0" smtClean="0">
                <a:latin typeface="Arial" panose="020B0604020202020204" pitchFamily="34" charset="0"/>
              </a:rPr>
              <a:t>,</a:t>
            </a:r>
            <a:endParaRPr lang="pl-PL" altLang="pl-PL" sz="2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w dniu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 ... ……….…….. 20… r</a:t>
            </a:r>
            <a:r>
              <a:rPr lang="pl-PL" altLang="pl-PL" sz="2000" b="1" dirty="0">
                <a:latin typeface="Arial" panose="020B0604020202020204" pitchFamily="34" charset="0"/>
              </a:rPr>
              <a:t>. – …...............                   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                                                           </a:t>
            </a:r>
            <a:r>
              <a:rPr lang="pl-PL" altLang="pl-PL" sz="1800" i="1" dirty="0">
                <a:latin typeface="Arial" panose="020B0604020202020204" pitchFamily="34" charset="0"/>
              </a:rPr>
              <a:t>(liczba)</a:t>
            </a:r>
          </a:p>
        </p:txBody>
      </p:sp>
    </p:spTree>
    <p:extLst>
      <p:ext uri="{BB962C8B-B14F-4D97-AF65-F5344CB8AC3E}">
        <p14:creationId xmlns:p14="http://schemas.microsoft.com/office/powerpoint/2010/main" val="28409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rostokąt 2">
            <a:extLst>
              <a:ext uri="{FF2B5EF4-FFF2-40B4-BE49-F238E27FC236}">
                <a16:creationId xmlns="" xmlns:a16="http://schemas.microsoft.com/office/drawing/2014/main" id="{07F5EF0E-5A2F-461D-BF87-5CA13481D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70564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w obwodzie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po otwarciu urny</a:t>
            </a:r>
            <a:r>
              <a:rPr lang="pl-PL" altLang="pl-PL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– punkty 9, 10 i 16 protokołu</a:t>
            </a:r>
            <a:endParaRPr lang="pl-PL" altLang="pl-PL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4995" name="Prostokąt 3">
            <a:extLst>
              <a:ext uri="{FF2B5EF4-FFF2-40B4-BE49-F238E27FC236}">
                <a16:creationId xmlns="" xmlns:a16="http://schemas.microsoft.com/office/drawing/2014/main" id="{48792D72-942A-4D5F-ACBF-16DFBA482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916113"/>
            <a:ext cx="7848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Pozostałe karty </a:t>
            </a:r>
            <a:r>
              <a:rPr lang="pl-PL" altLang="pl-PL" sz="2000" b="1" u="sng" dirty="0">
                <a:latin typeface="Arial Black" panose="020B0A04020102020204" pitchFamily="34" charset="0"/>
              </a:rPr>
              <a:t>są kartami ważnymi (z głosami ważnymi i nieważnymi) </a:t>
            </a:r>
            <a:r>
              <a:rPr lang="pl-PL" altLang="pl-PL" sz="2000" b="1" dirty="0">
                <a:latin typeface="Arial" panose="020B0604020202020204" pitchFamily="34" charset="0"/>
              </a:rPr>
              <a:t>i na ich podstawie ustala się wyniki głosowania</a:t>
            </a:r>
            <a:r>
              <a:rPr lang="pl-PL" altLang="pl-PL" sz="2000" b="1" dirty="0" smtClean="0">
                <a:latin typeface="Arial" panose="020B0604020202020204" pitchFamily="34" charset="0"/>
              </a:rPr>
              <a:t>.. </a:t>
            </a:r>
            <a:endParaRPr lang="pl-PL" altLang="pl-PL" sz="2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Liczbę kart ważnych wpisuje się w punkcie 10 właściwego protokołu głosowania.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Suma kart nieważnych (punkt 9 protokołu) i kart ważnych (punkt 10 protokołu) musi być równa liczbie kart wyjętych z urny (punkt 8 protokołu). </a:t>
            </a:r>
          </a:p>
        </p:txBody>
      </p:sp>
    </p:spTree>
    <p:extLst>
      <p:ext uri="{BB962C8B-B14F-4D97-AF65-F5344CB8AC3E}">
        <p14:creationId xmlns:p14="http://schemas.microsoft.com/office/powerpoint/2010/main" val="20810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rostokąt 2">
            <a:extLst>
              <a:ext uri="{FF2B5EF4-FFF2-40B4-BE49-F238E27FC236}">
                <a16:creationId xmlns="" xmlns:a16="http://schemas.microsoft.com/office/drawing/2014/main" id="{29B7017A-B341-4077-A046-7EA8F2964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78120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w wyborach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uzupełniających do rady gminy (miasta)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– punkt 11 protokołu</a:t>
            </a:r>
            <a:endParaRPr lang="pl-PL" altLang="pl-PL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93073960-1E20-4FF0-98A6-43BAA54D2E28}"/>
              </a:ext>
            </a:extLst>
          </p:cNvPr>
          <p:cNvSpPr/>
          <p:nvPr/>
        </p:nvSpPr>
        <p:spPr>
          <a:xfrm>
            <a:off x="253532" y="1772816"/>
            <a:ext cx="8856984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1900" b="1" dirty="0"/>
              <a:t>Komisja spośród kart ważnych wyodrębnia karty z głosami ważnymi </a:t>
            </a:r>
          </a:p>
          <a:p>
            <a:pPr>
              <a:defRPr/>
            </a:pPr>
            <a:r>
              <a:rPr lang="pl-PL" sz="1900" b="1" dirty="0"/>
              <a:t>i nieważnymi.</a:t>
            </a:r>
          </a:p>
          <a:p>
            <a:pPr>
              <a:defRPr/>
            </a:pPr>
            <a:endParaRPr lang="pl-PL" sz="1900" b="1" dirty="0"/>
          </a:p>
          <a:p>
            <a:pPr>
              <a:defRPr/>
            </a:pPr>
            <a:r>
              <a:rPr lang="pl-PL" sz="1900" b="1" dirty="0"/>
              <a:t>Najpierw komisja układa osobno </a:t>
            </a:r>
            <a:r>
              <a:rPr lang="pl-PL" sz="1900" b="1" dirty="0" smtClean="0"/>
              <a:t>karty </a:t>
            </a:r>
            <a:r>
              <a:rPr lang="pl-PL" sz="1900" b="1" dirty="0"/>
              <a:t>z głosami ważnymi i z głosami </a:t>
            </a:r>
            <a:r>
              <a:rPr lang="pl-PL" sz="1900" b="1" dirty="0" smtClean="0"/>
              <a:t>nieważnymi.</a:t>
            </a:r>
          </a:p>
          <a:p>
            <a:pPr>
              <a:defRPr/>
            </a:pPr>
            <a:endParaRPr lang="pl-PL" sz="1900" b="1" dirty="0"/>
          </a:p>
          <a:p>
            <a:pPr>
              <a:defRPr/>
            </a:pPr>
            <a:r>
              <a:rPr lang="pl-PL" sz="1900" b="1" dirty="0" smtClean="0"/>
              <a:t>Następnie </a:t>
            </a:r>
            <a:r>
              <a:rPr lang="pl-PL" sz="1900" b="1" dirty="0"/>
              <a:t>karty z głosami nieważnymi </a:t>
            </a:r>
            <a:r>
              <a:rPr lang="pl-PL" sz="1900" b="1" dirty="0" smtClean="0"/>
              <a:t>dzieli się </a:t>
            </a:r>
            <a:r>
              <a:rPr lang="pl-PL" sz="1900" b="1" dirty="0"/>
              <a:t>wg przyczyn nieważności </a:t>
            </a:r>
            <a:r>
              <a:rPr lang="pl-PL" sz="1900" b="1" dirty="0" smtClean="0"/>
              <a:t>głosu.</a:t>
            </a:r>
            <a:endParaRPr lang="pl-PL" sz="1900" b="1" dirty="0"/>
          </a:p>
          <a:p>
            <a:pPr>
              <a:defRPr/>
            </a:pPr>
            <a:endParaRPr lang="pl-PL" sz="190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1900" b="1" dirty="0"/>
              <a:t>Komisja jest obowiązana przejrzeć całą kartę do głosowania.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l-PL" sz="190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1900" b="1" dirty="0"/>
              <a:t>W trakcie przeglądania kart do głosowania komisja odkłada osobno karty z głosami nieważnymi według przyczyn nieważności głosu i osobno karty z głosami ważnymi. </a:t>
            </a:r>
          </a:p>
        </p:txBody>
      </p:sp>
    </p:spTree>
    <p:extLst>
      <p:ext uri="{BB962C8B-B14F-4D97-AF65-F5344CB8AC3E}">
        <p14:creationId xmlns:p14="http://schemas.microsoft.com/office/powerpoint/2010/main" val="14443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rostokąt 2">
            <a:extLst>
              <a:ext uri="{FF2B5EF4-FFF2-40B4-BE49-F238E27FC236}">
                <a16:creationId xmlns="" xmlns:a16="http://schemas.microsoft.com/office/drawing/2014/main" id="{29EF0468-B49F-4E93-B1D4-60B103FC5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70564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w obwodzie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po otwarciu urny</a:t>
            </a:r>
            <a:r>
              <a:rPr lang="pl-PL" altLang="pl-PL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– ustalenie ważności głosu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E64114D4-F284-4883-B77A-F4867C9BB426}"/>
              </a:ext>
            </a:extLst>
          </p:cNvPr>
          <p:cNvSpPr/>
          <p:nvPr/>
        </p:nvSpPr>
        <p:spPr>
          <a:xfrm>
            <a:off x="179388" y="1484313"/>
            <a:ext cx="8569325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000" b="1" dirty="0"/>
              <a:t>Ustalając, czy głos na karcie jest ważny, czy nieważny, komisja stosuje poniższe reguły: </a:t>
            </a:r>
          </a:p>
          <a:p>
            <a:pPr>
              <a:defRPr/>
            </a:pPr>
            <a:endParaRPr lang="pl-PL" sz="200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2000" b="1" dirty="0"/>
              <a:t>w przypadkach wątpliwych należy przyjmować, że znakiem „x” postawionym w kratce są co najmniej dwie linie, które przecinają się w obrębie kratki. Ustalenie, czy postawiony znak jest znakiem „x” w rozumieniu Kodeksu wyborczego oraz, czy postawiony jest on w kratce, czy poza nią, należy do komisji;</a:t>
            </a:r>
          </a:p>
          <a:p>
            <a:pPr>
              <a:defRPr/>
            </a:pPr>
            <a:r>
              <a:rPr lang="pl-PL" sz="2000" b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2000" b="1" dirty="0"/>
              <a:t>wszelkie znaki, wykreślenia, przekreślenia, w tym również i znak „x” postawiony przez wyborcę poza przeznaczoną na to kratką, traktuje się jako dopiski, które nie wpływają na ważność głosu;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pl-PL" sz="2000" b="1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sz="2000" b="1" dirty="0"/>
              <a:t>wszelkie inne znaki niż znak „x”, tj. niebędące co najmniej dwiema liniami, które przecinają się w obrębie kratki, naniesione w obrębie kratki, również nie wpływają na ważność głosu. </a:t>
            </a:r>
          </a:p>
        </p:txBody>
      </p:sp>
    </p:spTree>
    <p:extLst>
      <p:ext uri="{BB962C8B-B14F-4D97-AF65-F5344CB8AC3E}">
        <p14:creationId xmlns:p14="http://schemas.microsoft.com/office/powerpoint/2010/main" val="33379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Prostokąt 3">
            <a:extLst>
              <a:ext uri="{FF2B5EF4-FFF2-40B4-BE49-F238E27FC236}">
                <a16:creationId xmlns="" xmlns:a16="http://schemas.microsoft.com/office/drawing/2014/main" id="{6C66B6E8-BE32-4DE7-9EB1-5FA0A304C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70564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i sporządzenie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 w obwodzie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po otwarciu urny</a:t>
            </a:r>
            <a:r>
              <a:rPr lang="pl-PL" altLang="pl-PL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– ustalenie ważności głosu</a:t>
            </a:r>
          </a:p>
        </p:txBody>
      </p:sp>
      <p:sp>
        <p:nvSpPr>
          <p:cNvPr id="89091" name="pole tekstowe 1">
            <a:extLst>
              <a:ext uri="{FF2B5EF4-FFF2-40B4-BE49-F238E27FC236}">
                <a16:creationId xmlns="" xmlns:a16="http://schemas.microsoft.com/office/drawing/2014/main" id="{D9333E25-6689-4EE9-99CA-C440B3160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628775"/>
            <a:ext cx="8856663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>
                <a:latin typeface="Arial" panose="020B0604020202020204" pitchFamily="34" charset="0"/>
                <a:cs typeface="Arial" panose="020B0604020202020204" pitchFamily="34" charset="0"/>
              </a:rPr>
              <a:t>Do stwierdzenia, czy głos oddany na karcie do głosowania jest głosem ważnym, czy też głosem nieważnym</a:t>
            </a:r>
            <a:r>
              <a:rPr lang="pl-PL" altLang="pl-PL" sz="1900" b="1" dirty="0">
                <a:latin typeface="Arial Black" panose="020B0A04020102020204" pitchFamily="34" charset="0"/>
                <a:cs typeface="Arial" panose="020B0604020202020204" pitchFamily="34" charset="0"/>
              </a:rPr>
              <a:t>, uprawniona jest tylko obwodowa komisja </a:t>
            </a:r>
            <a:r>
              <a:rPr lang="pl-PL" altLang="pl-PL" sz="19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wyborcza</a:t>
            </a:r>
            <a:r>
              <a:rPr lang="pl-PL" altLang="pl-PL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altLang="pl-PL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l-PL" altLang="pl-PL" sz="1900" b="1" dirty="0">
                <a:latin typeface="Arial" panose="020B0604020202020204" pitchFamily="34" charset="0"/>
              </a:rPr>
              <a:t>Uznania głosu za nieważny komisja dokonuje po okazaniu karty wszystkim członkom komisji uczestniczącym w ustalaniu wyniku głosowania.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>
                <a:latin typeface="Arial" panose="020B0604020202020204" pitchFamily="34" charset="0"/>
                <a:cs typeface="Arial" panose="020B0604020202020204" pitchFamily="34" charset="0"/>
              </a:rPr>
              <a:t>Nie ma możliwości występowania z pytaniami w tym zakresie do innych podmiotów, w tym do komisarza wyborczego, urzędnika wyborczego, czy delegatury KBW.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>
                <a:latin typeface="Arial" panose="020B0604020202020204" pitchFamily="34" charset="0"/>
                <a:cs typeface="Arial" panose="020B0604020202020204" pitchFamily="34" charset="0"/>
              </a:rPr>
              <a:t>Odpowiedzią może być jedynie przytoczenie brzmienia art. 5 ust. 12 Kodeksu wyborczego – </a:t>
            </a:r>
            <a:r>
              <a:rPr lang="pl-PL" altLang="pl-PL" sz="1900" b="1" dirty="0">
                <a:latin typeface="Arial Black" panose="020B0A04020102020204" pitchFamily="34" charset="0"/>
                <a:cs typeface="Arial" panose="020B0604020202020204" pitchFamily="34" charset="0"/>
              </a:rPr>
              <a:t>„znak „x” – rozumie się przez to co najmniej dwie linie, które przecinają się w obrębie kratki”  </a:t>
            </a:r>
            <a:r>
              <a:rPr lang="pl-PL" altLang="pl-PL" sz="1900" b="1" dirty="0">
                <a:latin typeface="Arial" panose="020B0604020202020204" pitchFamily="34" charset="0"/>
                <a:cs typeface="Arial" panose="020B0604020202020204" pitchFamily="34" charset="0"/>
              </a:rPr>
              <a:t>oraz</a:t>
            </a:r>
            <a:r>
              <a:rPr lang="pl-PL" altLang="pl-PL" sz="19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1900" b="1" dirty="0">
                <a:latin typeface="Arial" panose="020B0604020202020204" pitchFamily="34" charset="0"/>
                <a:cs typeface="Arial" panose="020B0604020202020204" pitchFamily="34" charset="0"/>
              </a:rPr>
              <a:t>zapisu pkt. 41 uchwały PKW z dnia 17 września 2018 r., przytoczonego w poprzednim slajdzie.</a:t>
            </a:r>
          </a:p>
        </p:txBody>
      </p:sp>
    </p:spTree>
    <p:extLst>
      <p:ext uri="{BB962C8B-B14F-4D97-AF65-F5344CB8AC3E}">
        <p14:creationId xmlns:p14="http://schemas.microsoft.com/office/powerpoint/2010/main" val="14668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>
            <a:extLst>
              <a:ext uri="{FF2B5EF4-FFF2-40B4-BE49-F238E27FC236}">
                <a16:creationId xmlns="" xmlns:a16="http://schemas.microsoft.com/office/drawing/2014/main" id="{AC9D3767-29C4-401E-AB17-627591848F8A}"/>
              </a:ext>
            </a:extLst>
          </p:cNvPr>
          <p:cNvSpPr/>
          <p:nvPr/>
        </p:nvSpPr>
        <p:spPr>
          <a:xfrm>
            <a:off x="107950" y="5143500"/>
            <a:ext cx="7704138" cy="1649413"/>
          </a:xfrm>
          <a:prstGeom prst="roundRect">
            <a:avLst/>
          </a:prstGeom>
          <a:solidFill>
            <a:srgbClr val="9D032A"/>
          </a:solidFill>
          <a:ln w="38100"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0115" name="Prostokąt 3">
            <a:extLst>
              <a:ext uri="{FF2B5EF4-FFF2-40B4-BE49-F238E27FC236}">
                <a16:creationId xmlns="" xmlns:a16="http://schemas.microsoft.com/office/drawing/2014/main" id="{E36F20A3-4403-4153-8431-4DCB3D4AE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78120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w wyborach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uzupełniających do rady gminy (miasta)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–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punkt 11 protokołu</a:t>
            </a:r>
            <a:endParaRPr lang="pl-PL" altLang="pl-PL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88BDB564-D4B2-45D3-B0D4-F5AEEC4E8031}"/>
              </a:ext>
            </a:extLst>
          </p:cNvPr>
          <p:cNvSpPr/>
          <p:nvPr/>
        </p:nvSpPr>
        <p:spPr>
          <a:xfrm>
            <a:off x="179388" y="1368425"/>
            <a:ext cx="8785225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b="1" dirty="0"/>
              <a:t>W wyborach </a:t>
            </a:r>
            <a:r>
              <a:rPr lang="pl-PL" b="1" dirty="0" smtClean="0"/>
              <a:t>uzupełniających do </a:t>
            </a:r>
            <a:r>
              <a:rPr lang="pl-PL" b="1" dirty="0"/>
              <a:t>rady gminy </a:t>
            </a:r>
            <a:r>
              <a:rPr lang="pl-PL" b="1" dirty="0" smtClean="0"/>
              <a:t>(miasta) wyborca </a:t>
            </a:r>
            <a:r>
              <a:rPr lang="pl-PL" b="1" dirty="0"/>
              <a:t>może głosować na jednego kandydata. </a:t>
            </a:r>
          </a:p>
          <a:p>
            <a:pPr>
              <a:defRPr/>
            </a:pPr>
            <a:endParaRPr lang="pl-PL" sz="1000" b="1" dirty="0"/>
          </a:p>
          <a:p>
            <a:pPr>
              <a:defRPr/>
            </a:pPr>
            <a:r>
              <a:rPr lang="pl-PL" b="1" dirty="0">
                <a:latin typeface="Arial Black" panose="020B0A04020102020204" pitchFamily="34" charset="0"/>
              </a:rPr>
              <a:t>Za nieważny </a:t>
            </a:r>
            <a:r>
              <a:rPr lang="pl-PL" b="1" dirty="0"/>
              <a:t>uznaje się głos, gdy wyborca w kratce na karcie do głosowania: </a:t>
            </a:r>
          </a:p>
          <a:p>
            <a:pPr>
              <a:defRPr/>
            </a:pPr>
            <a:endParaRPr lang="pl-PL" sz="1000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postawił znak „x” (co najmniej dwie linie, które przecinają się w obrębie kratki) przy nazwisku więcej niż jednego kandydata;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nie postawił znaku „x” (co najmniej dwóch linii, które przecinają się w obrębie kratki) przy nazwisku żadnego kandydata;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b="1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b="1" dirty="0"/>
              <a:t>postawił znak „x” (co najmniej dwie linie, które przecinają się w obrębie kratki) tylko przy nazwisku kandydata skreślonego przez gminną komisję wyborczą. </a:t>
            </a:r>
          </a:p>
        </p:txBody>
      </p:sp>
      <p:sp>
        <p:nvSpPr>
          <p:cNvPr id="90117" name="Prostokąt 4">
            <a:extLst>
              <a:ext uri="{FF2B5EF4-FFF2-40B4-BE49-F238E27FC236}">
                <a16:creationId xmlns="" xmlns:a16="http://schemas.microsoft.com/office/drawing/2014/main" id="{57904120-2733-4385-991E-116513F14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229225"/>
            <a:ext cx="73437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  <a:latin typeface="Arial Black" panose="020B0A04020102020204" pitchFamily="34" charset="0"/>
              </a:rPr>
              <a:t>ZASTRZEŻENIE:</a:t>
            </a:r>
            <a:r>
              <a:rPr lang="pl-PL" altLang="pl-PL" sz="1800" b="1">
                <a:solidFill>
                  <a:schemeClr val="bg1"/>
                </a:solidFill>
                <a:latin typeface="Arial" panose="020B0604020202020204" pitchFamily="34" charset="0"/>
              </a:rPr>
              <a:t> Jeżeli wyborca postawił znak „x” (co najmniej dwie linie, które przecinają się w obrębie kratki) przy nazwisku kandydata skreślonego oraz przy nazwisku innego kandydata, którego nazwisko nie zostało skreślone, to głos taki jest ważny i zaliczany kandydatowi, którego nazwisko nie zostało skreślone. </a:t>
            </a:r>
          </a:p>
        </p:txBody>
      </p:sp>
    </p:spTree>
    <p:extLst>
      <p:ext uri="{BB962C8B-B14F-4D97-AF65-F5344CB8AC3E}">
        <p14:creationId xmlns:p14="http://schemas.microsoft.com/office/powerpoint/2010/main" val="304485907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rostokąt 3">
            <a:extLst>
              <a:ext uri="{FF2B5EF4-FFF2-40B4-BE49-F238E27FC236}">
                <a16:creationId xmlns="" xmlns:a16="http://schemas.microsoft.com/office/drawing/2014/main" id="{067EE7BB-4A90-4F49-AD34-49E24A8B1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78120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w wyborach uzupełniających do rady gminy (miasta)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– punkt 11 protokołu</a:t>
            </a:r>
            <a:endParaRPr lang="pl-PL" altLang="pl-PL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78C6488B-5DCF-4467-89A6-73C4DB5F15B0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600200"/>
          <a:ext cx="6769100" cy="2254250"/>
        </p:xfrm>
        <a:graphic>
          <a:graphicData uri="http://schemas.openxmlformats.org/drawingml/2006/table">
            <a:tbl>
              <a:tblPr/>
              <a:tblGrid>
                <a:gridCol w="409575">
                  <a:extLst>
                    <a:ext uri="{9D8B030D-6E8A-4147-A177-3AD203B41FA5}">
                      <a16:colId xmlns="" xmlns:a16="http://schemas.microsoft.com/office/drawing/2014/main" val="3695149968"/>
                    </a:ext>
                  </a:extLst>
                </a:gridCol>
                <a:gridCol w="4521200">
                  <a:extLst>
                    <a:ext uri="{9D8B030D-6E8A-4147-A177-3AD203B41FA5}">
                      <a16:colId xmlns="" xmlns:a16="http://schemas.microsoft.com/office/drawing/2014/main" val="1204898977"/>
                    </a:ext>
                  </a:extLst>
                </a:gridCol>
                <a:gridCol w="368300">
                  <a:extLst>
                    <a:ext uri="{9D8B030D-6E8A-4147-A177-3AD203B41FA5}">
                      <a16:colId xmlns="" xmlns:a16="http://schemas.microsoft.com/office/drawing/2014/main" val="3407965597"/>
                    </a:ext>
                  </a:extLst>
                </a:gridCol>
                <a:gridCol w="366713">
                  <a:extLst>
                    <a:ext uri="{9D8B030D-6E8A-4147-A177-3AD203B41FA5}">
                      <a16:colId xmlns="" xmlns:a16="http://schemas.microsoft.com/office/drawing/2014/main" val="3889373502"/>
                    </a:ext>
                  </a:extLst>
                </a:gridCol>
                <a:gridCol w="368300">
                  <a:extLst>
                    <a:ext uri="{9D8B030D-6E8A-4147-A177-3AD203B41FA5}">
                      <a16:colId xmlns="" xmlns:a16="http://schemas.microsoft.com/office/drawing/2014/main" val="4213939688"/>
                    </a:ext>
                  </a:extLst>
                </a:gridCol>
                <a:gridCol w="368300">
                  <a:extLst>
                    <a:ext uri="{9D8B030D-6E8A-4147-A177-3AD203B41FA5}">
                      <a16:colId xmlns="" xmlns:a16="http://schemas.microsoft.com/office/drawing/2014/main" val="143725218"/>
                    </a:ext>
                  </a:extLst>
                </a:gridCol>
                <a:gridCol w="366712">
                  <a:extLst>
                    <a:ext uri="{9D8B030D-6E8A-4147-A177-3AD203B41FA5}">
                      <a16:colId xmlns="" xmlns:a16="http://schemas.microsoft.com/office/drawing/2014/main" val="4233690782"/>
                    </a:ext>
                  </a:extLst>
                </a:gridCol>
              </a:tblGrid>
              <a:tr h="4267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głosów nieważnych </a:t>
                      </a:r>
                      <a:r>
                        <a:rPr kumimoji="0" lang="pl-PL" altLang="pl-PL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(z kart ważnych)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3825072"/>
                  </a:ext>
                </a:extLst>
              </a:tr>
              <a:tr h="5223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 tym z powodu postawienia znaku „X” obok nazwiska dwóch lub większej liczby kandydatów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972902"/>
                  </a:ext>
                </a:extLst>
              </a:tr>
              <a:tr h="52236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11b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 tym z powodu niepostawienia znaku „X” obok nazwiska żadnego kandydata 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87848378"/>
                  </a:ext>
                </a:extLst>
              </a:tr>
              <a:tr h="78274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11c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 tym z powodu postawienia znaku „X” wyłącznie obok nazwiska skreślonego kandydata </a:t>
                      </a:r>
                      <a:r>
                        <a:rPr kumimoji="0" lang="pl-PL" altLang="pl-PL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(art. 436 § 1 Kodeksu wyborczego)</a:t>
                      </a:r>
                      <a:endParaRPr kumimoji="0" lang="pl-PL" altLang="pl-PL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9331316"/>
                  </a:ext>
                </a:extLst>
              </a:tr>
            </a:tbl>
          </a:graphicData>
        </a:graphic>
      </p:graphicFrame>
      <p:sp>
        <p:nvSpPr>
          <p:cNvPr id="91181" name="Rectangle 1">
            <a:extLst>
              <a:ext uri="{FF2B5EF4-FFF2-40B4-BE49-F238E27FC236}">
                <a16:creationId xmlns="" xmlns:a16="http://schemas.microsoft.com/office/drawing/2014/main" id="{8091860A-8ADA-4522-8711-DD7E0E55A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981450"/>
            <a:ext cx="59769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latin typeface="Arial" panose="020B0604020202020204" pitchFamily="34" charset="0"/>
                <a:cs typeface="Times New Roman" panose="02020603050405020304" pitchFamily="18" charset="0"/>
              </a:rPr>
              <a:t>Uwaga!</a:t>
            </a:r>
            <a:r>
              <a:rPr lang="pl-PL" altLang="pl-PL" sz="1400">
                <a:latin typeface="Arial" panose="020B0604020202020204" pitchFamily="34" charset="0"/>
                <a:cs typeface="Times New Roman" panose="02020603050405020304" pitchFamily="18" charset="0"/>
              </a:rPr>
              <a:t>	Suma liczb z pkt. 11a – 11c </a:t>
            </a:r>
            <a:r>
              <a:rPr lang="pl-PL" altLang="pl-PL" sz="1400" b="1">
                <a:latin typeface="Arial" panose="020B0604020202020204" pitchFamily="34" charset="0"/>
                <a:cs typeface="Times New Roman" panose="02020603050405020304" pitchFamily="18" charset="0"/>
              </a:rPr>
              <a:t>musi</a:t>
            </a:r>
            <a:r>
              <a:rPr lang="pl-PL" altLang="pl-PL" sz="14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1400" b="1">
                <a:latin typeface="Arial" panose="020B0604020202020204" pitchFamily="34" charset="0"/>
                <a:cs typeface="Times New Roman" panose="02020603050405020304" pitchFamily="18" charset="0"/>
              </a:rPr>
              <a:t>być</a:t>
            </a:r>
            <a:r>
              <a:rPr lang="pl-PL" altLang="pl-PL" sz="1400">
                <a:latin typeface="Arial" panose="020B0604020202020204" pitchFamily="34" charset="0"/>
                <a:cs typeface="Times New Roman" panose="02020603050405020304" pitchFamily="18" charset="0"/>
              </a:rPr>
              <a:t> równa liczbie z pkt. 11.</a:t>
            </a:r>
            <a:endParaRPr lang="pl-PL" altLang="pl-PL" sz="1400">
              <a:latin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68415F79-C435-44CA-93A8-805E9C559CA4}"/>
              </a:ext>
            </a:extLst>
          </p:cNvPr>
          <p:cNvSpPr/>
          <p:nvPr/>
        </p:nvSpPr>
        <p:spPr>
          <a:xfrm>
            <a:off x="107950" y="1473200"/>
            <a:ext cx="7056438" cy="28924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1183" name="Prostokąt 6">
            <a:extLst>
              <a:ext uri="{FF2B5EF4-FFF2-40B4-BE49-F238E27FC236}">
                <a16:creationId xmlns="" xmlns:a16="http://schemas.microsoft.com/office/drawing/2014/main" id="{4D2ABC49-DC99-4427-80B8-92DEE48FA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457700"/>
            <a:ext cx="885666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Wyodrębnione karty z głosami nieważnymi komisja liczy i ich łączną liczbę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ustaloną, </a:t>
            </a:r>
            <a:r>
              <a:rPr lang="pl-PL" altLang="pl-PL" sz="1800" b="1" dirty="0">
                <a:latin typeface="Arial" panose="020B0604020202020204" pitchFamily="34" charset="0"/>
              </a:rPr>
              <a:t>zgodnie z pkt 42 i 43 uchwały </a:t>
            </a:r>
            <a:r>
              <a:rPr lang="pl-PL" altLang="pl-PL" sz="1800" b="1" dirty="0" smtClean="0">
                <a:latin typeface="Arial" panose="020B0604020202020204" pitchFamily="34" charset="0"/>
              </a:rPr>
              <a:t>PKW, </a:t>
            </a:r>
            <a:r>
              <a:rPr lang="pl-PL" altLang="pl-PL" sz="1800" b="1" dirty="0">
                <a:latin typeface="Arial" panose="020B0604020202020204" pitchFamily="34" charset="0"/>
              </a:rPr>
              <a:t>wpisuje się w punkcie 11 protokołu głosowania.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Następnie komisja dokonuje oceny przyczyny nieważności głosu i rozkłada oddzielnie karty według przyczyny nieważności głosu.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Arial" panose="020B0604020202020204" pitchFamily="34" charset="0"/>
              </a:rPr>
              <a:t>Stwierdzone przyczyny nieważności głosu komisja wpisuje odpowiednio w punkty 11a, 11b, 11c protokołu.</a:t>
            </a:r>
          </a:p>
        </p:txBody>
      </p:sp>
      <p:sp>
        <p:nvSpPr>
          <p:cNvPr id="91184" name="pole tekstowe 7">
            <a:extLst>
              <a:ext uri="{FF2B5EF4-FFF2-40B4-BE49-F238E27FC236}">
                <a16:creationId xmlns="" xmlns:a16="http://schemas.microsoft.com/office/drawing/2014/main" id="{62939E2B-1AC6-4084-9057-034001789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773238"/>
            <a:ext cx="16557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Suma liczb z pkt. 11a – 11c </a:t>
            </a:r>
            <a:r>
              <a:rPr lang="pl-PL" altLang="pl-PL" sz="1800" b="1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musi być </a:t>
            </a:r>
            <a:r>
              <a:rPr lang="pl-PL" altLang="pl-PL" sz="1800" b="1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równa liczbie z pkt. 11.</a:t>
            </a:r>
            <a:endParaRPr lang="pl-PL" altLang="pl-PL" sz="18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Prostokąt 3">
            <a:extLst>
              <a:ext uri="{FF2B5EF4-FFF2-40B4-BE49-F238E27FC236}">
                <a16:creationId xmlns="" xmlns:a16="http://schemas.microsoft.com/office/drawing/2014/main" id="{314E2C3D-ECFF-41F0-BB88-44B2349AF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78120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w wyborach uzupełniających do rady gminy (miasta)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– punkt 11 protokołu</a:t>
            </a:r>
            <a:endParaRPr lang="pl-PL" altLang="pl-PL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163" name="Prostokąt 1">
            <a:extLst>
              <a:ext uri="{FF2B5EF4-FFF2-40B4-BE49-F238E27FC236}">
                <a16:creationId xmlns="" xmlns:a16="http://schemas.microsoft.com/office/drawing/2014/main" id="{CAF2DBC8-F4F4-4A84-A2D2-6DBFFBF1B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268413"/>
            <a:ext cx="9001125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Karty z głosami nieważnymi należy zapakować w odrębne pakiety  – według przyczyn nieważności głosu – opieczętować je i opisać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„Głosy nieważne z kart ważnych w wyborach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uzupełniających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do </a:t>
            </a:r>
            <a:r>
              <a:rPr lang="pl-PL" altLang="pl-PL" sz="2000" b="1" dirty="0">
                <a:latin typeface="Arial" panose="020B0604020202020204" pitchFamily="34" charset="0"/>
              </a:rPr>
              <a:t>Rady Gminy (Miasta</a:t>
            </a:r>
            <a:r>
              <a:rPr lang="pl-PL" altLang="pl-PL" sz="2000" b="1" dirty="0" smtClean="0">
                <a:latin typeface="Arial" panose="020B0604020202020204" pitchFamily="34" charset="0"/>
              </a:rPr>
              <a:t>) ……………., </a:t>
            </a:r>
            <a:r>
              <a:rPr lang="pl-PL" altLang="pl-PL" sz="2000" b="1" dirty="0">
                <a:latin typeface="Arial" panose="020B0604020202020204" pitchFamily="34" charset="0"/>
              </a:rPr>
              <a:t>okręg wyborczy nr ……. ,  </a:t>
            </a:r>
            <a:endParaRPr lang="pl-PL" altLang="pl-PL" sz="20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w </a:t>
            </a:r>
            <a:r>
              <a:rPr lang="pl-PL" altLang="pl-PL" sz="2000" b="1" dirty="0">
                <a:latin typeface="Arial" panose="020B0604020202020204" pitchFamily="34" charset="0"/>
              </a:rPr>
              <a:t>dniu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… ……………….. 20…….. r</a:t>
            </a:r>
            <a:r>
              <a:rPr lang="pl-PL" altLang="pl-PL" sz="2000" b="1" dirty="0">
                <a:latin typeface="Arial" panose="020B0604020202020204" pitchFamily="34" charset="0"/>
              </a:rPr>
              <a:t>. z powodu ………........................................................................... – ………… .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             </a:t>
            </a:r>
            <a:r>
              <a:rPr lang="pl-PL" altLang="pl-PL" sz="1800" i="1" dirty="0">
                <a:latin typeface="Arial" panose="020B0604020202020204" pitchFamily="34" charset="0"/>
              </a:rPr>
              <a:t>(przyczyna nieważności)                                                (liczba)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 Następnie opisane w powyższy sposób pakiety z głosami nieważnymi według przyczyny nieważności głosu należy zapakować w jeden pakiet i opisać: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 „Głosy nieważne z kart ważnych w wyborach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uzupełniających do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latin typeface="Arial" panose="020B0604020202020204" pitchFamily="34" charset="0"/>
              </a:rPr>
              <a:t>Rady </a:t>
            </a:r>
            <a:r>
              <a:rPr lang="pl-PL" altLang="pl-PL" sz="2000" b="1" dirty="0">
                <a:latin typeface="Arial" panose="020B0604020202020204" pitchFamily="34" charset="0"/>
              </a:rPr>
              <a:t>Gminy (Miasta</a:t>
            </a:r>
            <a:r>
              <a:rPr lang="pl-PL" altLang="pl-PL" sz="2000" b="1" dirty="0" smtClean="0">
                <a:latin typeface="Arial" panose="020B0604020202020204" pitchFamily="34" charset="0"/>
              </a:rPr>
              <a:t>)…………………., </a:t>
            </a:r>
            <a:r>
              <a:rPr lang="pl-PL" altLang="pl-PL" sz="2000" b="1" dirty="0">
                <a:latin typeface="Arial" panose="020B0604020202020204" pitchFamily="34" charset="0"/>
              </a:rPr>
              <a:t>okręg wyborczy nr …….  w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dniu …………….. 20…. </a:t>
            </a:r>
            <a:r>
              <a:rPr lang="pl-PL" altLang="pl-PL" sz="2000" b="1" dirty="0">
                <a:latin typeface="Arial" panose="020B0604020202020204" pitchFamily="34" charset="0"/>
              </a:rPr>
              <a:t>r. – .................                   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            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			 </a:t>
            </a:r>
            <a:r>
              <a:rPr lang="pl-PL" altLang="pl-PL" sz="1800" i="1" dirty="0" smtClean="0">
                <a:latin typeface="Arial" panose="020B0604020202020204" pitchFamily="34" charset="0"/>
              </a:rPr>
              <a:t>(</a:t>
            </a:r>
            <a:r>
              <a:rPr lang="pl-PL" altLang="pl-PL" sz="1800" i="1" dirty="0">
                <a:latin typeface="Arial" panose="020B0604020202020204" pitchFamily="34" charset="0"/>
              </a:rPr>
              <a:t>liczba)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dirty="0">
              <a:latin typeface="Arial" panose="020B0604020202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9475C463-66AD-4EE6-AC46-535907EC6D25}"/>
              </a:ext>
            </a:extLst>
          </p:cNvPr>
          <p:cNvSpPr/>
          <p:nvPr/>
        </p:nvSpPr>
        <p:spPr>
          <a:xfrm>
            <a:off x="112053" y="2060848"/>
            <a:ext cx="8618538" cy="175073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A5AAF2F7-AFAD-4398-A157-E39A68D30018}"/>
              </a:ext>
            </a:extLst>
          </p:cNvPr>
          <p:cNvSpPr/>
          <p:nvPr/>
        </p:nvSpPr>
        <p:spPr>
          <a:xfrm>
            <a:off x="112053" y="5096390"/>
            <a:ext cx="8620125" cy="145097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8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az 1">
            <a:extLst>
              <a:ext uri="{FF2B5EF4-FFF2-40B4-BE49-F238E27FC236}">
                <a16:creationId xmlns:a16="http://schemas.microsoft.com/office/drawing/2014/main" xmlns="" id="{49417A4C-5F4F-4F86-A3D7-2C34C78A8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xmlns="" id="{88B58CEB-180E-404E-B377-CB1520593137}"/>
              </a:ext>
            </a:extLst>
          </p:cNvPr>
          <p:cNvSpPr/>
          <p:nvPr/>
        </p:nvSpPr>
        <p:spPr>
          <a:xfrm>
            <a:off x="4859338" y="5373688"/>
            <a:ext cx="1874837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l-PL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rostokąt 4">
            <a:extLst>
              <a:ext uri="{FF2B5EF4-FFF2-40B4-BE49-F238E27FC236}">
                <a16:creationId xmlns="" xmlns:a16="http://schemas.microsoft.com/office/drawing/2014/main" id="{59981F85-817B-4E5D-819E-F8E70B3F9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78120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w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wyborach uzupełniających do rady gminy (miasta)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–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punkt 12 protokołu</a:t>
            </a:r>
            <a:endParaRPr lang="pl-PL" altLang="pl-PL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Prostokąt 1">
            <a:extLst>
              <a:ext uri="{FF2B5EF4-FFF2-40B4-BE49-F238E27FC236}">
                <a16:creationId xmlns="" xmlns:a16="http://schemas.microsoft.com/office/drawing/2014/main" id="{40E08C3E-F274-4CBC-9B8F-82DA8C745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368425"/>
            <a:ext cx="88566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 dirty="0">
                <a:latin typeface="Arial" panose="020B0604020202020204" pitchFamily="34" charset="0"/>
              </a:rPr>
              <a:t>Komisja liczy głosy ważne i ich liczbę wpisuje w punkcie 12 protokołu głosowania.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2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 dirty="0">
                <a:latin typeface="Arial" panose="020B0604020202020204" pitchFamily="34" charset="0"/>
              </a:rPr>
              <a:t>Następnie komisja sumuje liczbę głosów nieważnych (punkt 11 protokołu) i głosów ważnych (punkt 12 protokołu) i porównuje wynik z wcześniej wpisaną liczbą kart ważnych (punkt 10 protokołu).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2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 dirty="0">
                <a:latin typeface="Arial" panose="020B0604020202020204" pitchFamily="34" charset="0"/>
              </a:rPr>
              <a:t>Liczby te muszą być równe.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2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 dirty="0">
                <a:latin typeface="Arial" panose="020B0604020202020204" pitchFamily="34" charset="0"/>
              </a:rPr>
              <a:t>Jeżeli występuje rozbieżność, należy poszukać przyczyny błędu </a:t>
            </a:r>
            <a:endParaRPr lang="pl-PL" altLang="pl-PL" sz="20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2000" b="1" dirty="0" smtClean="0">
                <a:latin typeface="Arial" panose="020B0604020202020204" pitchFamily="34" charset="0"/>
              </a:rPr>
              <a:t>i </a:t>
            </a:r>
            <a:r>
              <a:rPr lang="pl-PL" altLang="pl-PL" sz="2000" b="1" dirty="0">
                <a:latin typeface="Arial" panose="020B0604020202020204" pitchFamily="34" charset="0"/>
              </a:rPr>
              <a:t>po sprostowaniu obliczeń właściwe liczby wpisać do protokołu. 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DBBF6492-4655-4DDA-8105-ABA05DB983BD}"/>
              </a:ext>
            </a:extLst>
          </p:cNvPr>
          <p:cNvGraphicFramePr>
            <a:graphicFrameLocks noGrp="1"/>
          </p:cNvGraphicFramePr>
          <p:nvPr/>
        </p:nvGraphicFramePr>
        <p:xfrm>
          <a:off x="354013" y="4941888"/>
          <a:ext cx="8281987" cy="768350"/>
        </p:xfrm>
        <a:graphic>
          <a:graphicData uri="http://schemas.openxmlformats.org/drawingml/2006/table">
            <a:tbl>
              <a:tblPr/>
              <a:tblGrid>
                <a:gridCol w="352425">
                  <a:extLst>
                    <a:ext uri="{9D8B030D-6E8A-4147-A177-3AD203B41FA5}">
                      <a16:colId xmlns="" xmlns:a16="http://schemas.microsoft.com/office/drawing/2014/main" val="572341039"/>
                    </a:ext>
                  </a:extLst>
                </a:gridCol>
                <a:gridCol w="5672137">
                  <a:extLst>
                    <a:ext uri="{9D8B030D-6E8A-4147-A177-3AD203B41FA5}">
                      <a16:colId xmlns="" xmlns:a16="http://schemas.microsoft.com/office/drawing/2014/main" val="4022300606"/>
                    </a:ext>
                  </a:extLst>
                </a:gridCol>
                <a:gridCol w="452438">
                  <a:extLst>
                    <a:ext uri="{9D8B030D-6E8A-4147-A177-3AD203B41FA5}">
                      <a16:colId xmlns="" xmlns:a16="http://schemas.microsoft.com/office/drawing/2014/main" val="1426905598"/>
                    </a:ext>
                  </a:extLst>
                </a:gridCol>
                <a:gridCol w="450850">
                  <a:extLst>
                    <a:ext uri="{9D8B030D-6E8A-4147-A177-3AD203B41FA5}">
                      <a16:colId xmlns="" xmlns:a16="http://schemas.microsoft.com/office/drawing/2014/main" val="2722472643"/>
                    </a:ext>
                  </a:extLst>
                </a:gridCol>
                <a:gridCol w="450850">
                  <a:extLst>
                    <a:ext uri="{9D8B030D-6E8A-4147-A177-3AD203B41FA5}">
                      <a16:colId xmlns="" xmlns:a16="http://schemas.microsoft.com/office/drawing/2014/main" val="3629961430"/>
                    </a:ext>
                  </a:extLst>
                </a:gridCol>
                <a:gridCol w="450850">
                  <a:extLst>
                    <a:ext uri="{9D8B030D-6E8A-4147-A177-3AD203B41FA5}">
                      <a16:colId xmlns="" xmlns:a16="http://schemas.microsoft.com/office/drawing/2014/main" val="416474449"/>
                    </a:ext>
                  </a:extLst>
                </a:gridCol>
                <a:gridCol w="452437">
                  <a:extLst>
                    <a:ext uri="{9D8B030D-6E8A-4147-A177-3AD203B41FA5}">
                      <a16:colId xmlns="" xmlns:a16="http://schemas.microsoft.com/office/drawing/2014/main" val="1973023256"/>
                    </a:ext>
                  </a:extLst>
                </a:gridCol>
              </a:tblGrid>
              <a:tr h="76835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Liczba głosów ważnych oddanych łącznie na wszystkie listy kandydatów </a:t>
                      </a:r>
                      <a:r>
                        <a:rPr kumimoji="0" lang="pl-PL" altLang="pl-PL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(z kart ważnych)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8648928"/>
                  </a:ext>
                </a:extLst>
              </a:tr>
            </a:tbl>
          </a:graphicData>
        </a:graphic>
      </p:graphicFrame>
      <p:sp>
        <p:nvSpPr>
          <p:cNvPr id="94230" name="Rectangle 2">
            <a:extLst>
              <a:ext uri="{FF2B5EF4-FFF2-40B4-BE49-F238E27FC236}">
                <a16:creationId xmlns="" xmlns:a16="http://schemas.microsoft.com/office/drawing/2014/main" id="{B5A0C7B2-661F-425A-89D3-796CA5521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3" y="5748338"/>
            <a:ext cx="68405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latin typeface="Arial" panose="020B0604020202020204" pitchFamily="34" charset="0"/>
                <a:cs typeface="Times New Roman" panose="02020603050405020304" pitchFamily="18" charset="0"/>
              </a:rPr>
              <a:t>Uwaga!	Suma liczb z pkt. 11 i 12 musi być równa liczbie z pkt. 10.</a:t>
            </a:r>
            <a:endParaRPr lang="pl-PL" altLang="pl-PL" sz="1600" b="1">
              <a:latin typeface="Arial" panose="020B060402020202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="" xmlns:a16="http://schemas.microsoft.com/office/drawing/2014/main" id="{8AD802F0-5A3C-496E-98E0-684D6D05C974}"/>
              </a:ext>
            </a:extLst>
          </p:cNvPr>
          <p:cNvSpPr/>
          <p:nvPr/>
        </p:nvSpPr>
        <p:spPr>
          <a:xfrm>
            <a:off x="179388" y="4797425"/>
            <a:ext cx="8631237" cy="13684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69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rostokąt 3">
            <a:extLst>
              <a:ext uri="{FF2B5EF4-FFF2-40B4-BE49-F238E27FC236}">
                <a16:creationId xmlns="" xmlns:a16="http://schemas.microsoft.com/office/drawing/2014/main" id="{32D84DA6-2A9B-47F4-AD18-7CF09FE62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78120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w wyborach uzupełniających do rady gminy (miasta)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–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punkt 13 protokołu</a:t>
            </a:r>
            <a:endParaRPr lang="pl-PL" altLang="pl-PL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5235" name="Prostokąt 1">
            <a:extLst>
              <a:ext uri="{FF2B5EF4-FFF2-40B4-BE49-F238E27FC236}">
                <a16:creationId xmlns="" xmlns:a16="http://schemas.microsoft.com/office/drawing/2014/main" id="{95FF0E9B-3767-4BD0-8603-F60BFDB19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357674"/>
            <a:ext cx="8569325" cy="506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>
                <a:latin typeface="Arial" panose="020B0604020202020204" pitchFamily="34" charset="0"/>
              </a:rPr>
              <a:t>Komisja ustala liczbę głosów ważnych oddanych na poszczególne listy (tj. na poszczególnych kandydatów).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 smtClean="0">
                <a:latin typeface="Arial" panose="020B0604020202020204" pitchFamily="34" charset="0"/>
              </a:rPr>
              <a:t>Ustalone </a:t>
            </a:r>
            <a:r>
              <a:rPr lang="pl-PL" altLang="pl-PL" sz="1900" b="1" dirty="0">
                <a:latin typeface="Arial" panose="020B0604020202020204" pitchFamily="34" charset="0"/>
              </a:rPr>
              <a:t>dane wpisuje się do odpowiednich rubryk protokołu głosowania w obwodzie w punkcie 13, oddzielnie przy nazwiskach poszczególnych kandydatów z list uszeregowanych w kolejności numerów.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>
                <a:latin typeface="Arial" panose="020B0604020202020204" pitchFamily="34" charset="0"/>
              </a:rPr>
              <a:t>Liczba głosów otrzymanych przez któregokolwiek kandydata </a:t>
            </a:r>
            <a:r>
              <a:rPr lang="pl-PL" altLang="pl-PL" sz="1900" b="1" dirty="0" smtClean="0">
                <a:latin typeface="Arial" panose="020B0604020202020204" pitchFamily="34" charset="0"/>
              </a:rPr>
              <a:t>(z którejkolwiek </a:t>
            </a:r>
            <a:r>
              <a:rPr lang="pl-PL" altLang="pl-PL" sz="1900" b="1" dirty="0">
                <a:latin typeface="Arial" panose="020B0604020202020204" pitchFamily="34" charset="0"/>
              </a:rPr>
              <a:t>z </a:t>
            </a:r>
            <a:r>
              <a:rPr lang="pl-PL" altLang="pl-PL" sz="1900" b="1" dirty="0" smtClean="0">
                <a:latin typeface="Arial" panose="020B0604020202020204" pitchFamily="34" charset="0"/>
              </a:rPr>
              <a:t>list) </a:t>
            </a:r>
            <a:r>
              <a:rPr lang="pl-PL" altLang="pl-PL" sz="1900" b="1" dirty="0">
                <a:latin typeface="Arial" panose="020B0604020202020204" pitchFamily="34" charset="0"/>
              </a:rPr>
              <a:t>nie może być większa od liczby głosów ważnych (punkt 12 protokołu). </a:t>
            </a:r>
            <a:endParaRPr lang="pl-PL" altLang="pl-PL" sz="19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 smtClean="0">
                <a:latin typeface="Arial" panose="020B0604020202020204" pitchFamily="34" charset="0"/>
              </a:rPr>
              <a:t>Suma </a:t>
            </a:r>
            <a:r>
              <a:rPr lang="pl-PL" altLang="pl-PL" sz="1900" b="1" dirty="0">
                <a:latin typeface="Arial" panose="020B0604020202020204" pitchFamily="34" charset="0"/>
              </a:rPr>
              <a:t>głosów oddanych na wszystkie listy </a:t>
            </a:r>
            <a:r>
              <a:rPr lang="pl-PL" altLang="pl-PL" sz="1900" b="1" dirty="0" smtClean="0">
                <a:latin typeface="Arial" panose="020B0604020202020204" pitchFamily="34" charset="0"/>
              </a:rPr>
              <a:t>(kandydatów z tych list) musi </a:t>
            </a:r>
            <a:r>
              <a:rPr lang="pl-PL" altLang="pl-PL" sz="1900" b="1" dirty="0">
                <a:latin typeface="Arial" panose="020B0604020202020204" pitchFamily="34" charset="0"/>
              </a:rPr>
              <a:t>być równa liczbie głosów ważnych (punkt 12 protokołu). </a:t>
            </a:r>
            <a:endParaRPr lang="pl-PL" altLang="pl-PL" sz="19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9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900" b="1" dirty="0" smtClean="0">
                <a:latin typeface="Arial" panose="020B0604020202020204" pitchFamily="34" charset="0"/>
              </a:rPr>
              <a:t>Jeżeli </a:t>
            </a:r>
            <a:r>
              <a:rPr lang="pl-PL" altLang="pl-PL" sz="1900" b="1" dirty="0">
                <a:latin typeface="Arial" panose="020B0604020202020204" pitchFamily="34" charset="0"/>
              </a:rPr>
              <a:t>powyższe warunki nie są dotrzymane, należy poszukać przyczyny błędu i po sprostowaniu obliczeń właściwe liczby wpisać do protokołu. </a:t>
            </a:r>
          </a:p>
        </p:txBody>
      </p:sp>
    </p:spTree>
    <p:extLst>
      <p:ext uri="{BB962C8B-B14F-4D97-AF65-F5344CB8AC3E}">
        <p14:creationId xmlns:p14="http://schemas.microsoft.com/office/powerpoint/2010/main" val="279850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Prostokąt 3">
            <a:extLst>
              <a:ext uri="{FF2B5EF4-FFF2-40B4-BE49-F238E27FC236}">
                <a16:creationId xmlns="" xmlns:a16="http://schemas.microsoft.com/office/drawing/2014/main" id="{474CD450-EFF4-4E65-87F0-393660652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78120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w wyborach </a:t>
            </a: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uzupełniających do rady gminy (miasta)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–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punkt 13 protokołu</a:t>
            </a:r>
            <a:endParaRPr lang="pl-PL" altLang="pl-PL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05E6D10A-3F6A-4210-AB97-C2546B226AB3}"/>
              </a:ext>
            </a:extLst>
          </p:cNvPr>
          <p:cNvGraphicFramePr>
            <a:graphicFrameLocks noGrp="1"/>
          </p:cNvGraphicFramePr>
          <p:nvPr/>
        </p:nvGraphicFramePr>
        <p:xfrm>
          <a:off x="300038" y="1989138"/>
          <a:ext cx="7921625" cy="3948111"/>
        </p:xfrm>
        <a:graphic>
          <a:graphicData uri="http://schemas.openxmlformats.org/drawingml/2006/table">
            <a:tbl>
              <a:tblPr/>
              <a:tblGrid>
                <a:gridCol w="384175">
                  <a:extLst>
                    <a:ext uri="{9D8B030D-6E8A-4147-A177-3AD203B41FA5}">
                      <a16:colId xmlns="" xmlns:a16="http://schemas.microsoft.com/office/drawing/2014/main" val="2754253274"/>
                    </a:ext>
                  </a:extLst>
                </a:gridCol>
                <a:gridCol w="5543550">
                  <a:extLst>
                    <a:ext uri="{9D8B030D-6E8A-4147-A177-3AD203B41FA5}">
                      <a16:colId xmlns="" xmlns:a16="http://schemas.microsoft.com/office/drawing/2014/main" val="186431449"/>
                    </a:ext>
                  </a:extLst>
                </a:gridCol>
                <a:gridCol w="431800">
                  <a:extLst>
                    <a:ext uri="{9D8B030D-6E8A-4147-A177-3AD203B41FA5}">
                      <a16:colId xmlns="" xmlns:a16="http://schemas.microsoft.com/office/drawing/2014/main" val="2079123139"/>
                    </a:ext>
                  </a:extLst>
                </a:gridCol>
                <a:gridCol w="360362">
                  <a:extLst>
                    <a:ext uri="{9D8B030D-6E8A-4147-A177-3AD203B41FA5}">
                      <a16:colId xmlns="" xmlns:a16="http://schemas.microsoft.com/office/drawing/2014/main" val="2991904255"/>
                    </a:ext>
                  </a:extLst>
                </a:gridCol>
                <a:gridCol w="341313">
                  <a:extLst>
                    <a:ext uri="{9D8B030D-6E8A-4147-A177-3AD203B41FA5}">
                      <a16:colId xmlns="" xmlns:a16="http://schemas.microsoft.com/office/drawing/2014/main" val="2272851644"/>
                    </a:ext>
                  </a:extLst>
                </a:gridCol>
                <a:gridCol w="430212">
                  <a:extLst>
                    <a:ext uri="{9D8B030D-6E8A-4147-A177-3AD203B41FA5}">
                      <a16:colId xmlns="" xmlns:a16="http://schemas.microsoft.com/office/drawing/2014/main" val="114556374"/>
                    </a:ext>
                  </a:extLst>
                </a:gridCol>
                <a:gridCol w="430213">
                  <a:extLst>
                    <a:ext uri="{9D8B030D-6E8A-4147-A177-3AD203B41FA5}">
                      <a16:colId xmlns="" xmlns:a16="http://schemas.microsoft.com/office/drawing/2014/main" val="2740757227"/>
                    </a:ext>
                  </a:extLst>
                </a:gridCol>
              </a:tblGrid>
              <a:tr h="13160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BRZOZA Jan, Tadeusz</a:t>
                      </a: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</a:t>
                      </a:r>
                      <a:b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(naisko i imię – imiona)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Zgłoszony(-a) przez ….…</a:t>
                      </a: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KWW NASZA GMINA</a:t>
                      </a: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Lista nr ..</a:t>
                      </a: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(skrót nazwy komitetu wyborczego)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83214488"/>
                  </a:ext>
                </a:extLst>
              </a:tr>
              <a:tr h="13160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SOSNA  Karol, Stanisław </a:t>
                      </a:r>
                      <a:r>
                        <a:rPr kumimoji="0" lang="pl-PL" altLang="pl-PL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……………….………………………</a:t>
                      </a:r>
                      <a:b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(nazwisko i imię – imiona)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zgłoszony(-a) przez </a:t>
                      </a: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..KWW DOBRA GMINA</a:t>
                      </a: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Lista nr  …</a:t>
                      </a: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(skrót nazwy komitetu wyborczego)</a:t>
                      </a:r>
                      <a:endParaRPr kumimoji="0" lang="pl-PL" altLang="pl-PL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99903658"/>
                  </a:ext>
                </a:extLst>
              </a:tr>
              <a:tr h="13160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ŚWIERK  Anna </a:t>
                      </a: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……………………………….……………………</a:t>
                      </a:r>
                      <a:b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(nazwisko i imię – imiona)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zgłoszony(-a) przez </a:t>
                      </a: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KWW NAJLEPSZA GMINA 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Lista nr  …</a:t>
                      </a: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(skrót nazwy komitetu wyborczego)</a:t>
                      </a:r>
                      <a:endParaRPr kumimoji="0" lang="pl-PL" altLang="pl-PL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11455330"/>
                  </a:ext>
                </a:extLst>
              </a:tr>
            </a:tbl>
          </a:graphicData>
        </a:graphic>
      </p:graphicFrame>
      <p:sp>
        <p:nvSpPr>
          <p:cNvPr id="96293" name="Rectangle 1">
            <a:extLst>
              <a:ext uri="{FF2B5EF4-FFF2-40B4-BE49-F238E27FC236}">
                <a16:creationId xmlns="" xmlns:a16="http://schemas.microsoft.com/office/drawing/2014/main" id="{1DA65656-4722-43A8-8B43-652D5F069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1581150"/>
            <a:ext cx="81597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100" b="1">
                <a:latin typeface="Arial" panose="020B0604020202020204" pitchFamily="34" charset="0"/>
                <a:cs typeface="Times New Roman" panose="02020603050405020304" pitchFamily="18" charset="0"/>
              </a:rPr>
              <a:t>13. Na poszczególne listy kandydatów i umieszczonego na nich kandydata oddano następujące liczby głosów ważnych</a:t>
            </a:r>
            <a:r>
              <a:rPr lang="pl-PL" altLang="pl-PL" sz="1100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pl-PL" altLang="pl-PL" sz="11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5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9AC7CEB3-349D-4B62-8125-889E39F20A13}"/>
              </a:ext>
            </a:extLst>
          </p:cNvPr>
          <p:cNvSpPr/>
          <p:nvPr/>
        </p:nvSpPr>
        <p:spPr>
          <a:xfrm>
            <a:off x="146661" y="5440999"/>
            <a:ext cx="8496300" cy="9591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97283" name="Prostokąt 3">
            <a:extLst>
              <a:ext uri="{FF2B5EF4-FFF2-40B4-BE49-F238E27FC236}">
                <a16:creationId xmlns="" xmlns:a16="http://schemas.microsoft.com/office/drawing/2014/main" id="{562A198D-77CA-4FAD-8347-0CBDCFD5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350"/>
            <a:ext cx="78120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Ustalenie wyników głosowania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w wyborach uzupełniających do rady gminy (miasta)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2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– </a:t>
            </a:r>
            <a:r>
              <a:rPr lang="pl-PL" altLang="pl-PL" sz="2200" b="1" dirty="0">
                <a:solidFill>
                  <a:srgbClr val="C00000"/>
                </a:solidFill>
                <a:latin typeface="Arial" panose="020B0604020202020204" pitchFamily="34" charset="0"/>
              </a:rPr>
              <a:t>punkt 13 protokołu</a:t>
            </a:r>
            <a:endParaRPr lang="pl-PL" altLang="pl-PL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7284" name="Prostokąt 1">
            <a:extLst>
              <a:ext uri="{FF2B5EF4-FFF2-40B4-BE49-F238E27FC236}">
                <a16:creationId xmlns="" xmlns:a16="http://schemas.microsoft.com/office/drawing/2014/main" id="{D3456461-F60E-49EE-9626-98E4A11EA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368425"/>
            <a:ext cx="87852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Jeżeli w okresie po wydrukowaniu kart do głosowania gminna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(miejska) komisja </a:t>
            </a:r>
            <a:r>
              <a:rPr lang="pl-PL" altLang="pl-PL" sz="2000" b="1" dirty="0">
                <a:latin typeface="Arial" panose="020B0604020202020204" pitchFamily="34" charset="0"/>
              </a:rPr>
              <a:t>wyborcza skreśliła z zarejestrowanej listy nazwisko kandydata, skreślone nazwisko kandydata umieszcza się (pozostawia) w odpowiedniej części protokołu głosowania w obwodzie, a w miejscu przeznaczonym na wpisanie liczby głosów uzyskanych przez tego kandydata wpisuje się „XXXX”.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2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Po sprawdzeniu prawidłowości danych komisja pakuje karty z głosami ważnymi w odrębne pakiety według numerów list. Pakiety te należy opisać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 </a:t>
            </a:r>
            <a:r>
              <a:rPr lang="pl-PL" altLang="pl-PL" sz="1600" b="1" dirty="0">
                <a:latin typeface="Arial" panose="020B0604020202020204" pitchFamily="34" charset="0"/>
              </a:rPr>
              <a:t>„Głosy ważne z kart ważnych w wyborach do </a:t>
            </a:r>
            <a:r>
              <a:rPr lang="pl-PL" altLang="pl-PL" sz="1600" b="1" dirty="0" smtClean="0">
                <a:latin typeface="Arial" panose="020B0604020202020204" pitchFamily="34" charset="0"/>
              </a:rPr>
              <a:t>uzupełniających do Rady </a:t>
            </a:r>
            <a:r>
              <a:rPr lang="pl-PL" altLang="pl-PL" sz="1600" b="1" dirty="0">
                <a:latin typeface="Arial" panose="020B0604020202020204" pitchFamily="34" charset="0"/>
              </a:rPr>
              <a:t>Gminy (Miasta</a:t>
            </a:r>
            <a:r>
              <a:rPr lang="pl-PL" altLang="pl-PL" sz="1600" b="1" dirty="0" smtClean="0">
                <a:latin typeface="Arial" panose="020B0604020202020204" pitchFamily="34" charset="0"/>
              </a:rPr>
              <a:t>)    ……………………………………………………………………………………………………..… </a:t>
            </a:r>
            <a:endParaRPr lang="pl-PL" altLang="pl-PL" sz="16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Arial" panose="020B0604020202020204" pitchFamily="34" charset="0"/>
              </a:rPr>
              <a:t>Lista nr ......  –.................” w wyborach w dniu </a:t>
            </a:r>
            <a:r>
              <a:rPr lang="pl-PL" altLang="pl-PL" sz="1600" b="1" dirty="0" smtClean="0">
                <a:latin typeface="Arial" panose="020B0604020202020204" pitchFamily="34" charset="0"/>
              </a:rPr>
              <a:t>… ………… ……. 20…. </a:t>
            </a:r>
            <a:r>
              <a:rPr lang="pl-PL" altLang="pl-PL" sz="1600" b="1" dirty="0">
                <a:latin typeface="Arial" panose="020B0604020202020204" pitchFamily="34" charset="0"/>
              </a:rPr>
              <a:t>r.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 dirty="0">
                <a:latin typeface="Arial" panose="020B0604020202020204" pitchFamily="34" charset="0"/>
              </a:rPr>
              <a:t>                             </a:t>
            </a:r>
            <a:r>
              <a:rPr lang="pl-PL" altLang="pl-PL" sz="1600" i="1" dirty="0">
                <a:latin typeface="Arial" panose="020B0604020202020204" pitchFamily="34" charset="0"/>
              </a:rPr>
              <a:t>(liczba)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8EC46B98-8BBD-47C7-A780-D9BC47A3F807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3357563"/>
          <a:ext cx="8137525" cy="975360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="" xmlns:a16="http://schemas.microsoft.com/office/drawing/2014/main" val="1588522761"/>
                    </a:ext>
                  </a:extLst>
                </a:gridCol>
                <a:gridCol w="5567362">
                  <a:extLst>
                    <a:ext uri="{9D8B030D-6E8A-4147-A177-3AD203B41FA5}">
                      <a16:colId xmlns="" xmlns:a16="http://schemas.microsoft.com/office/drawing/2014/main" val="3719237432"/>
                    </a:ext>
                  </a:extLst>
                </a:gridCol>
                <a:gridCol w="442913">
                  <a:extLst>
                    <a:ext uri="{9D8B030D-6E8A-4147-A177-3AD203B41FA5}">
                      <a16:colId xmlns="" xmlns:a16="http://schemas.microsoft.com/office/drawing/2014/main" val="2223734702"/>
                    </a:ext>
                  </a:extLst>
                </a:gridCol>
                <a:gridCol w="441325">
                  <a:extLst>
                    <a:ext uri="{9D8B030D-6E8A-4147-A177-3AD203B41FA5}">
                      <a16:colId xmlns="" xmlns:a16="http://schemas.microsoft.com/office/drawing/2014/main" val="1881937378"/>
                    </a:ext>
                  </a:extLst>
                </a:gridCol>
                <a:gridCol w="441325">
                  <a:extLst>
                    <a:ext uri="{9D8B030D-6E8A-4147-A177-3AD203B41FA5}">
                      <a16:colId xmlns="" xmlns:a16="http://schemas.microsoft.com/office/drawing/2014/main" val="1173169228"/>
                    </a:ext>
                  </a:extLst>
                </a:gridCol>
                <a:gridCol w="442912">
                  <a:extLst>
                    <a:ext uri="{9D8B030D-6E8A-4147-A177-3AD203B41FA5}">
                      <a16:colId xmlns="" xmlns:a16="http://schemas.microsoft.com/office/drawing/2014/main" val="510630822"/>
                    </a:ext>
                  </a:extLst>
                </a:gridCol>
                <a:gridCol w="441325">
                  <a:extLst>
                    <a:ext uri="{9D8B030D-6E8A-4147-A177-3AD203B41FA5}">
                      <a16:colId xmlns="" xmlns:a16="http://schemas.microsoft.com/office/drawing/2014/main" val="167688707"/>
                    </a:ext>
                  </a:extLst>
                </a:gridCol>
              </a:tblGrid>
              <a:tr h="9747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GRAB Józef, Walerian</a:t>
                      </a: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………….………………………………</a:t>
                      </a:r>
                      <a:b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pl-PL" altLang="pl-PL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(nazwisko i imię – imiona)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zgłoszony(-a) przez </a:t>
                      </a: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KWW PRZYSZŁOŚĆ………</a:t>
                      </a: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Lista nr  …</a:t>
                      </a: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(skrót nazwy komitetu wyborczego)</a:t>
                      </a: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 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X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184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6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Prostokąt 3">
            <a:extLst>
              <a:ext uri="{FF2B5EF4-FFF2-40B4-BE49-F238E27FC236}">
                <a16:creationId xmlns="" xmlns:a16="http://schemas.microsoft.com/office/drawing/2014/main" id="{37204F20-BBD4-4877-9480-20E708DDE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620713"/>
            <a:ext cx="810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" panose="020B0604020202020204" pitchFamily="34" charset="0"/>
              </a:rPr>
              <a:t>Wypełnianie punktów 14 – 17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</a:t>
            </a:r>
            <a:endParaRPr lang="pl-PL" altLang="pl-P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5715" name="Prostokąt 2">
            <a:extLst>
              <a:ext uri="{FF2B5EF4-FFF2-40B4-BE49-F238E27FC236}">
                <a16:creationId xmlns="" xmlns:a16="http://schemas.microsoft.com/office/drawing/2014/main" id="{910AF740-1791-4B85-A394-1D7B2D9C0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517650"/>
            <a:ext cx="828040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9388" algn="l"/>
                <a:tab pos="2698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pl-PL" altLang="pl-PL" sz="1400" b="1" dirty="0">
                <a:latin typeface="Times New Roman" panose="02020603050405020304" pitchFamily="18" charset="0"/>
              </a:rPr>
              <a:t>IV.	UWAGI I ADNOTACJE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lang="pl-PL" altLang="pl-PL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*)</a:t>
            </a: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Uwagi o przypuszczalnej przyczynie różnicy pomiędzy sumą liczb z pkt. 3 i 4 a liczbą z pkt. 2; jeżeli różnica nie występuje, wpisać „brak uwag”:	………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uwag</a:t>
            </a: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…………………..……..……………….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…………………………………………………………………………………………………………………….</a:t>
            </a:r>
            <a:b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pl-PL" altLang="pl-PL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Uwagi o przypuszczalnej przyczynie różnicy pomiędzy liczbą z pkt. 8 pomniejszoną o liczbę z pkt. 8a a liczbą z pkt. 4, a także o przypuszczalnej przyczynie różnicy pomiędzy liczbą z pkt. 8a a liczbą z pkt. </a:t>
            </a:r>
            <a:r>
              <a:rPr lang="pl-PL" alt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7e : </a:t>
            </a: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 </a:t>
            </a:r>
            <a:r>
              <a:rPr lang="pl-PL" alt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np.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Wyborca 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prawdopodobnie wyniósł kartę </a:t>
            </a:r>
            <a:r>
              <a:rPr lang="pl-PL" altLang="pl-PL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głosowania z lokalu wyborczego;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jeżeli </a:t>
            </a: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różnice nie występują, wpisać „</a:t>
            </a:r>
            <a:r>
              <a:rPr lang="pl-PL" alt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braku uwag”……………………………………………………………..</a:t>
            </a: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r>
              <a:rPr lang="pl-PL" altLang="pl-PL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Uwagi o przypuszczalnej przyczynie wystąpienia kart nieważnych (pkt. 9); jeżeli liczba w pkt. 9 wynosi 0, wpisać „brak uwag”: ……………</a:t>
            </a:r>
            <a:r>
              <a:rPr lang="pl-PL" alt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Brak uwag </a:t>
            </a: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……………………………………………………..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…………………………………………………………………………………………………………………..</a:t>
            </a:r>
            <a:b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</a:t>
            </a:r>
            <a:r>
              <a:rPr lang="pl-PL" altLang="pl-PL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	</a:t>
            </a: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trakcie głosowania wydano następujące zarządzenia; jeżeli nie wydano, wpisać „brak zarządzeń”: 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………………………………………………………………………………………………………………….	</a:t>
            </a:r>
            <a:b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400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*)</a:t>
            </a:r>
            <a:r>
              <a:rPr lang="pl-PL" altLang="pl-PL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alt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treść dotycząca danego punktu protokołu nie mieści się na formularzu, należy (wyjaśnienie napisać na osobnej kartce i) dołączyć  ją do protokołu, zaznaczając to w odpowiednim punkcie protokołu.</a:t>
            </a:r>
          </a:p>
        </p:txBody>
      </p:sp>
    </p:spTree>
    <p:extLst>
      <p:ext uri="{BB962C8B-B14F-4D97-AF65-F5344CB8AC3E}">
        <p14:creationId xmlns:p14="http://schemas.microsoft.com/office/powerpoint/2010/main" val="711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>
            <a:extLst>
              <a:ext uri="{FF2B5EF4-FFF2-40B4-BE49-F238E27FC236}">
                <a16:creationId xmlns="" xmlns:a16="http://schemas.microsoft.com/office/drawing/2014/main" id="{81E3EE88-04D4-4FB6-BCB9-2629F96E7088}"/>
              </a:ext>
            </a:extLst>
          </p:cNvPr>
          <p:cNvSpPr/>
          <p:nvPr/>
        </p:nvSpPr>
        <p:spPr>
          <a:xfrm>
            <a:off x="539552" y="4725145"/>
            <a:ext cx="6840760" cy="1872207"/>
          </a:xfrm>
          <a:prstGeom prst="roundRect">
            <a:avLst/>
          </a:prstGeom>
          <a:solidFill>
            <a:srgbClr val="9D032A"/>
          </a:solidFill>
          <a:ln>
            <a:solidFill>
              <a:srgbClr val="9D0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6739" name="Prostokąt 3">
            <a:extLst>
              <a:ext uri="{FF2B5EF4-FFF2-40B4-BE49-F238E27FC236}">
                <a16:creationId xmlns="" xmlns:a16="http://schemas.microsoft.com/office/drawing/2014/main" id="{9BB39999-40D5-4878-9857-D266758C4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620713"/>
            <a:ext cx="810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" panose="020B0604020202020204" pitchFamily="34" charset="0"/>
              </a:rPr>
              <a:t>Wypełnianie punktów 18 - 20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protokołu </a:t>
            </a:r>
            <a:r>
              <a:rPr lang="pl-PL" altLang="pl-PL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głosowania</a:t>
            </a:r>
            <a:endParaRPr lang="pl-PL" altLang="pl-P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6740" name="Prostokąt 3">
            <a:extLst>
              <a:ext uri="{FF2B5EF4-FFF2-40B4-BE49-F238E27FC236}">
                <a16:creationId xmlns="" xmlns:a16="http://schemas.microsoft.com/office/drawing/2014/main" id="{166A86F0-B3C6-48D9-A4B7-2606CE442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92200"/>
            <a:ext cx="7993063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</a:t>
            </a:r>
            <a:r>
              <a:rPr lang="pl-PL" altLang="pl-PL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**)</a:t>
            </a: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Adnotacja o wniesieniu uwag przez mężów zaufania z wymienieniem konkretnych zarzutów</a:t>
            </a:r>
            <a:r>
              <a:rPr lang="pl-PL" altLang="pl-PL" sz="1600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*</a:t>
            </a:r>
            <a:r>
              <a:rPr lang="pl-PL" altLang="pl-PL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**)</a:t>
            </a: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jeżeli nie ma, wpisać odpowiednio „brak zarzutów” lub „brak mężów zaufania w obwodzie”: ……………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mężów zaufania w obwodzie </a:t>
            </a: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…………………….………..   ………………………………………………………………………………………..………</a:t>
            </a:r>
            <a:b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</a:t>
            </a:r>
            <a:r>
              <a:rPr lang="pl-PL" altLang="pl-PL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**)</a:t>
            </a: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Adnotacja o wniesieniu uwag przez członków obwodowej komisji wyborczej </a:t>
            </a:r>
            <a:r>
              <a:rPr lang="pl-PL" alt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wymienieniem konkretnych zarzutów</a:t>
            </a:r>
            <a:r>
              <a:rPr lang="pl-PL" altLang="pl-PL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***)</a:t>
            </a: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jeżeli nie ma, wpisać „brak zarzutów”:  ………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Brak zarzutów</a:t>
            </a: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…………………………….....…………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…………………………………………………………………..………………………..	</a:t>
            </a:r>
            <a:b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  <a:r>
              <a:rPr lang="pl-PL" altLang="pl-PL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**)</a:t>
            </a: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Inne uwagi; jeżeli nie ma, wpisać „brak uwag”: </a:t>
            </a:r>
            <a:r>
              <a:rPr lang="pl-PL" alt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   z urny wyjęto jedną  kartę przedartą na dwie części</a:t>
            </a: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 ……………………………..	</a:t>
            </a:r>
            <a:b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 razie zgłoszenia uwag przez mężów zaufania lub członków obwodowej komisji </a:t>
            </a:r>
            <a:r>
              <a:rPr lang="pl-PL" alt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wyborczej, </a:t>
            </a: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stanowisko obwodowej komisji wyborczej </a:t>
            </a:r>
            <a:r>
              <a:rPr lang="pl-PL" alt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wobec</a:t>
            </a:r>
            <a:r>
              <a:rPr lang="pl-PL" alt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zarzutów należy dołączyć do protokołu.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="" xmlns:a16="http://schemas.microsoft.com/office/drawing/2014/main" id="{34928075-8D6B-4EFF-A9E7-E3C021FACA0C}"/>
              </a:ext>
            </a:extLst>
          </p:cNvPr>
          <p:cNvCxnSpPr/>
          <p:nvPr/>
        </p:nvCxnSpPr>
        <p:spPr>
          <a:xfrm>
            <a:off x="1908175" y="3860800"/>
            <a:ext cx="43926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42" name="Prostokąt 7">
            <a:extLst>
              <a:ext uri="{FF2B5EF4-FFF2-40B4-BE49-F238E27FC236}">
                <a16:creationId xmlns="" xmlns:a16="http://schemas.microsoft.com/office/drawing/2014/main" id="{04F966FB-34F0-48A1-8658-E190C9075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5102225"/>
            <a:ext cx="61926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Komisja ma obowiązek ustosunkować się do zarzutów wniesionych przez mężów zaufania lub członków komisji, załączając do protokołu wyjaśnienia. </a:t>
            </a:r>
          </a:p>
        </p:txBody>
      </p:sp>
    </p:spTree>
    <p:extLst>
      <p:ext uri="{BB962C8B-B14F-4D97-AF65-F5344CB8AC3E}">
        <p14:creationId xmlns:p14="http://schemas.microsoft.com/office/powerpoint/2010/main" val="42809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Prostokąt 1">
            <a:extLst>
              <a:ext uri="{FF2B5EF4-FFF2-40B4-BE49-F238E27FC236}">
                <a16:creationId xmlns="" xmlns:a16="http://schemas.microsoft.com/office/drawing/2014/main" id="{2E7D1454-C724-42A0-8178-8065A2507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1112838"/>
            <a:ext cx="59769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latin typeface="Arial" panose="020B0604020202020204" pitchFamily="34" charset="0"/>
              </a:rPr>
              <a:t>Jeżeli obwodowa komisja nie ma obsługi informatycznej w swojej siedzibie lub zachodzą przeszkody w wykorzystaniu systemu informatycznego, sporządza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protokół </a:t>
            </a:r>
            <a:r>
              <a:rPr lang="pl-PL" altLang="pl-PL" sz="2000" b="1" dirty="0">
                <a:latin typeface="Arial" panose="020B0604020202020204" pitchFamily="34" charset="0"/>
              </a:rPr>
              <a:t>ręcznie, a następnie przekazuje </a:t>
            </a:r>
            <a:r>
              <a:rPr lang="pl-PL" altLang="pl-PL" sz="2000" b="1" dirty="0" smtClean="0">
                <a:latin typeface="Arial" panose="020B0604020202020204" pitchFamily="34" charset="0"/>
              </a:rPr>
              <a:t>go właściwej komisji terytorialnej.</a:t>
            </a:r>
            <a:endParaRPr lang="pl-PL" altLang="pl-PL" sz="2000" b="1" dirty="0">
              <a:latin typeface="Arial" panose="020B0604020202020204" pitchFamily="34" charset="0"/>
            </a:endParaRPr>
          </a:p>
        </p:txBody>
      </p:sp>
      <p:pic>
        <p:nvPicPr>
          <p:cNvPr id="117763" name="Obraz 4" descr="Tips Dalam Dunia Kerja - BlogKu Inspirasiku">
            <a:extLst>
              <a:ext uri="{FF2B5EF4-FFF2-40B4-BE49-F238E27FC236}">
                <a16:creationId xmlns="" xmlns:a16="http://schemas.microsoft.com/office/drawing/2014/main" id="{DC4D39F0-9617-4B44-BD9F-7A6A3F35D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3789363"/>
            <a:ext cx="19050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64" name="Grupa 9">
            <a:extLst>
              <a:ext uri="{FF2B5EF4-FFF2-40B4-BE49-F238E27FC236}">
                <a16:creationId xmlns="" xmlns:a16="http://schemas.microsoft.com/office/drawing/2014/main" id="{0149D90E-A03C-4315-A9E9-92481EAD50E9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436688"/>
            <a:ext cx="2046288" cy="1595437"/>
            <a:chOff x="6948264" y="1400284"/>
            <a:chExt cx="2045405" cy="1595437"/>
          </a:xfrm>
        </p:grpSpPr>
        <p:pic>
          <p:nvPicPr>
            <p:cNvPr id="117768" name="Obraz 2" descr="Tips Dalam Dunia Kerja - BlogKu Inspirasiku">
              <a:extLst>
                <a:ext uri="{FF2B5EF4-FFF2-40B4-BE49-F238E27FC236}">
                  <a16:creationId xmlns="" xmlns:a16="http://schemas.microsoft.com/office/drawing/2014/main" id="{940A04FD-15DD-4124-A5D9-5B6231002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1400284"/>
              <a:ext cx="1905000" cy="159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Łącznik prosty 5">
              <a:extLst>
                <a:ext uri="{FF2B5EF4-FFF2-40B4-BE49-F238E27FC236}">
                  <a16:creationId xmlns="" xmlns:a16="http://schemas.microsoft.com/office/drawing/2014/main" id="{7133C2DF-B2B9-4C07-A114-FFE0E3CAA1C9}"/>
                </a:ext>
              </a:extLst>
            </p:cNvPr>
            <p:cNvCxnSpPr/>
            <p:nvPr/>
          </p:nvCxnSpPr>
          <p:spPr>
            <a:xfrm>
              <a:off x="7019671" y="1484421"/>
              <a:ext cx="1872442" cy="143986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="" xmlns:a16="http://schemas.microsoft.com/office/drawing/2014/main" id="{F5C001B4-FACC-4255-A7E1-FC9AE627D195}"/>
                </a:ext>
              </a:extLst>
            </p:cNvPr>
            <p:cNvCxnSpPr/>
            <p:nvPr/>
          </p:nvCxnSpPr>
          <p:spPr>
            <a:xfrm flipV="1">
              <a:off x="7019671" y="1555859"/>
              <a:ext cx="1973998" cy="136842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765" name="Prostokąt 10">
            <a:extLst>
              <a:ext uri="{FF2B5EF4-FFF2-40B4-BE49-F238E27FC236}">
                <a16:creationId xmlns="" xmlns:a16="http://schemas.microsoft.com/office/drawing/2014/main" id="{4E727A54-4EA6-4A2A-9211-9F2050FDD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3429000"/>
            <a:ext cx="63785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>
                <a:latin typeface="Arial" panose="020B0604020202020204" pitchFamily="34" charset="0"/>
              </a:rPr>
              <a:t>Jeżeli obwodowa komisja posiada obsługę informatyczną w swojej siedzibie i nie zachodzą przeszkody w wykorzystaniu  systemu informatycznego, po ręcznym sporządzeniu projektu protokołu głosowania w obwodzie komisja wprowadza dane z protokołu do aplikacji „Protokoły obwodowe”, zwanej dalej „aplikacją”, dostarczonej komisji wraz z systemem informatycznym Wsparcie Organów Wyborczych (WOW). 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="" xmlns:a16="http://schemas.microsoft.com/office/drawing/2014/main" id="{0E49A74F-8E69-4B46-B6A1-B69692EE1DE1}"/>
              </a:ext>
            </a:extLst>
          </p:cNvPr>
          <p:cNvCxnSpPr/>
          <p:nvPr/>
        </p:nvCxnSpPr>
        <p:spPr>
          <a:xfrm>
            <a:off x="1619250" y="3284538"/>
            <a:ext cx="4032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767" name="Prostokąt 3">
            <a:extLst>
              <a:ext uri="{FF2B5EF4-FFF2-40B4-BE49-F238E27FC236}">
                <a16:creationId xmlns="" xmlns:a16="http://schemas.microsoft.com/office/drawing/2014/main" id="{FD121DC2-6B5A-4312-8804-FE7A6C840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65138"/>
            <a:ext cx="4681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SPORZĄDZENIE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PROTOKOŁU </a:t>
            </a:r>
            <a:endParaRPr lang="pl-PL" altLang="pl-PL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Prostokąt 1">
            <a:extLst>
              <a:ext uri="{FF2B5EF4-FFF2-40B4-BE49-F238E27FC236}">
                <a16:creationId xmlns="" xmlns:a16="http://schemas.microsoft.com/office/drawing/2014/main" id="{B5D5B66F-0469-42D8-8921-7E91F3042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796925"/>
            <a:ext cx="7499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Procedura wprowadzania </a:t>
            </a:r>
            <a:r>
              <a:rPr lang="pl-PL" altLang="pl-PL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danych </a:t>
            </a:r>
            <a:r>
              <a:rPr lang="pl-PL" altLang="pl-PL" sz="1800" b="1" dirty="0">
                <a:solidFill>
                  <a:srgbClr val="FF0000"/>
                </a:solidFill>
                <a:latin typeface="Arial" panose="020B0604020202020204" pitchFamily="34" charset="0"/>
              </a:rPr>
              <a:t>do aplikacji oraz sprawdzenia poprawności sporządzenia projektu protokołu głosowania.</a:t>
            </a:r>
          </a:p>
        </p:txBody>
      </p:sp>
      <p:sp>
        <p:nvSpPr>
          <p:cNvPr id="113667" name="Prostokąt 3">
            <a:extLst>
              <a:ext uri="{FF2B5EF4-FFF2-40B4-BE49-F238E27FC236}">
                <a16:creationId xmlns="" xmlns:a16="http://schemas.microsoft.com/office/drawing/2014/main" id="{1A87C93D-9E41-4063-89F3-665D24806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1484313"/>
            <a:ext cx="8423275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750" b="1" dirty="0">
                <a:latin typeface="Arial" panose="020B0604020202020204" pitchFamily="34" charset="0"/>
              </a:rPr>
              <a:t>W każdym etapie prac w aplikacji, oprócz osoby odpowiedzialnej za obsługę informatyczną komisji, </a:t>
            </a:r>
            <a:r>
              <a:rPr lang="pl-PL" altLang="pl-PL" sz="1750" b="1" u="sng" dirty="0">
                <a:latin typeface="Arial" panose="020B0604020202020204" pitchFamily="34" charset="0"/>
              </a:rPr>
              <a:t>powinien brać udział przewodniczący komisji lub jego zastępca</a:t>
            </a:r>
            <a:r>
              <a:rPr lang="pl-PL" altLang="pl-PL" sz="1750" b="1" dirty="0">
                <a:latin typeface="Arial" panose="020B0604020202020204" pitchFamily="34" charset="0"/>
              </a:rPr>
              <a:t>; przy tych czynnościach mogą być też obecni pozostali członkowie komisji, mężowie zaufania i obserwatorzy społeczni oraz obserwatorzy międzynarodowi.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l-PL" altLang="pl-PL" sz="17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750" b="1" dirty="0">
                <a:latin typeface="Arial" panose="020B0604020202020204" pitchFamily="34" charset="0"/>
              </a:rPr>
              <a:t>Przewodniczący lub zastępca przewodniczącego komisji przekazuje osobie odpowiedzialnej za obsługę informatyczną </a:t>
            </a:r>
            <a:r>
              <a:rPr lang="pl-PL" altLang="pl-PL" sz="1750" b="1" dirty="0" smtClean="0">
                <a:latin typeface="Arial" panose="020B0604020202020204" pitchFamily="34" charset="0"/>
              </a:rPr>
              <a:t>sporządzony </a:t>
            </a:r>
            <a:r>
              <a:rPr lang="pl-PL" altLang="pl-PL" sz="1750" b="1" dirty="0">
                <a:latin typeface="Arial" panose="020B0604020202020204" pitchFamily="34" charset="0"/>
              </a:rPr>
              <a:t>przez komisję </a:t>
            </a:r>
            <a:r>
              <a:rPr lang="pl-PL" altLang="pl-PL" sz="1750" b="1" dirty="0" smtClean="0">
                <a:latin typeface="Arial" panose="020B0604020202020204" pitchFamily="34" charset="0"/>
              </a:rPr>
              <a:t>projekt </a:t>
            </a:r>
            <a:r>
              <a:rPr lang="pl-PL" altLang="pl-PL" sz="1750" b="1" dirty="0">
                <a:latin typeface="Arial" panose="020B0604020202020204" pitchFamily="34" charset="0"/>
              </a:rPr>
              <a:t>protokołu głosowania w </a:t>
            </a:r>
            <a:r>
              <a:rPr lang="pl-PL" altLang="pl-PL" sz="1750" b="1" dirty="0" smtClean="0">
                <a:latin typeface="Arial" panose="020B0604020202020204" pitchFamily="34" charset="0"/>
              </a:rPr>
              <a:t>obwodzie</a:t>
            </a:r>
            <a:endParaRPr lang="pl-PL" altLang="pl-PL" sz="17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l-PL" altLang="pl-PL" sz="17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750" b="1" dirty="0">
                <a:latin typeface="Arial" panose="020B0604020202020204" pitchFamily="34" charset="0"/>
              </a:rPr>
              <a:t>Osoba ta wprowadza wszystkie dane z </a:t>
            </a:r>
            <a:r>
              <a:rPr lang="pl-PL" altLang="pl-PL" sz="1750" b="1" dirty="0" smtClean="0">
                <a:latin typeface="Arial" panose="020B0604020202020204" pitchFamily="34" charset="0"/>
              </a:rPr>
              <a:t>projektu protokołu </a:t>
            </a:r>
            <a:r>
              <a:rPr lang="pl-PL" altLang="pl-PL" sz="1750" b="1" dirty="0">
                <a:latin typeface="Arial" panose="020B0604020202020204" pitchFamily="34" charset="0"/>
              </a:rPr>
              <a:t>do aplikacji.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l-PL" altLang="pl-PL" sz="17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750" b="1" dirty="0">
                <a:latin typeface="Arial" panose="020B0604020202020204" pitchFamily="34" charset="0"/>
              </a:rPr>
              <a:t>W trakcie wprowadzania danych aplikacja może sygnalizować na ekranie monitora błędy (w kolorze czerwonym) i ostrzeżenia (w kolorze niebieskim).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l-PL" altLang="pl-PL" sz="175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l-PL" altLang="pl-PL" sz="1750" b="1" dirty="0">
                <a:latin typeface="Arial" panose="020B0604020202020204" pitchFamily="34" charset="0"/>
              </a:rPr>
              <a:t>Mimo tej sygnalizacji przygotowane dane liczbowe należy wprowadzić do końca. </a:t>
            </a:r>
            <a:endParaRPr lang="pl-PL" altLang="pl-PL" sz="175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8788" name="Prostokąt 3">
            <a:extLst>
              <a:ext uri="{FF2B5EF4-FFF2-40B4-BE49-F238E27FC236}">
                <a16:creationId xmlns="" xmlns:a16="http://schemas.microsoft.com/office/drawing/2014/main" id="{28424EE0-5484-463E-8DD4-0707A39C4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65138"/>
            <a:ext cx="4681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SPORZĄDZENIE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PROTOKOŁU </a:t>
            </a:r>
            <a:endParaRPr lang="pl-PL" altLang="pl-PL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>
            <a:extLst>
              <a:ext uri="{FF2B5EF4-FFF2-40B4-BE49-F238E27FC236}">
                <a16:creationId xmlns="" xmlns:a16="http://schemas.microsoft.com/office/drawing/2014/main" id="{8525D13A-D472-42FA-B1BA-11CE8BF7D7E7}"/>
              </a:ext>
            </a:extLst>
          </p:cNvPr>
          <p:cNvSpPr/>
          <p:nvPr/>
        </p:nvSpPr>
        <p:spPr>
          <a:xfrm>
            <a:off x="1835150" y="5661025"/>
            <a:ext cx="5329238" cy="108108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19811" name="Prostokąt 1">
            <a:extLst>
              <a:ext uri="{FF2B5EF4-FFF2-40B4-BE49-F238E27FC236}">
                <a16:creationId xmlns="" xmlns:a16="http://schemas.microsoft.com/office/drawing/2014/main" id="{A8F96BB1-E1C8-4E7D-9C84-5E1699AB2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474788"/>
            <a:ext cx="89281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700" b="1" dirty="0">
                <a:latin typeface="Arial" panose="020B0604020202020204" pitchFamily="34" charset="0"/>
              </a:rPr>
              <a:t>Należy wydrukować zestawienie błędów.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700" b="1" dirty="0">
                <a:latin typeface="Arial" panose="020B0604020202020204" pitchFamily="34" charset="0"/>
              </a:rPr>
              <a:t>Obowiązkiem komisji jest ustalenie przyczyny błędu i jego usunięcie przez wprowadzenie w odpowiednich rubrykach prawidłowych danych liczbowych, </a:t>
            </a:r>
            <a:r>
              <a:rPr lang="pl-PL" altLang="pl-PL" sz="1700" b="1" dirty="0">
                <a:latin typeface="Arial Black" panose="020B0A04020102020204" pitchFamily="34" charset="0"/>
              </a:rPr>
              <a:t>bowiem bez usunięcia </a:t>
            </a:r>
            <a:r>
              <a:rPr lang="pl-PL" altLang="pl-PL" sz="1700" b="1" u="sng" dirty="0">
                <a:latin typeface="Arial Black" panose="020B0A04020102020204" pitchFamily="34" charset="0"/>
              </a:rPr>
              <a:t>błędów</a:t>
            </a:r>
            <a:r>
              <a:rPr lang="pl-PL" altLang="pl-PL" sz="1700" b="1" dirty="0">
                <a:latin typeface="Arial Black" panose="020B0A04020102020204" pitchFamily="34" charset="0"/>
              </a:rPr>
              <a:t>  protokół nie może zostać wydrukowany.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700" b="1" dirty="0">
                <a:latin typeface="Arial" panose="020B0604020202020204" pitchFamily="34" charset="0"/>
              </a:rPr>
              <a:t>W tym celu komisja powinna przeanalizować treść komunikatu o błędzie, sprawdzić odpowiednie dane liczbowe na arkuszach pomocniczych, sprawdzić prawidłowość działań arytmetycznych, a jeśli to jest konieczne – powtórzyć czynności związane z ustaleniem wyników głosowania.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700" b="1" dirty="0">
                <a:latin typeface="Arial" panose="020B0604020202020204" pitchFamily="34" charset="0"/>
              </a:rPr>
              <a:t>Wydrukowane zestawienie błędów podpisują wszystkie osoby wchodzące w skład komisji uczestniczące w ustalaniu wyników głosowania oraz opatruje się je pieczęcią komisji.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0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700" b="1" u="sng" dirty="0">
                <a:latin typeface="Arial" panose="020B0604020202020204" pitchFamily="34" charset="0"/>
              </a:rPr>
              <a:t>Dokument ten nie jest przekazywany </a:t>
            </a:r>
            <a:r>
              <a:rPr lang="pl-PL" altLang="pl-PL" sz="1700" b="1" dirty="0">
                <a:latin typeface="Arial" panose="020B0604020202020204" pitchFamily="34" charset="0"/>
              </a:rPr>
              <a:t>do terytorialnej komisji wyborczej, lecz pozostaje w dokumentacji komisji obwodowej; </a:t>
            </a:r>
          </a:p>
        </p:txBody>
      </p:sp>
      <p:sp>
        <p:nvSpPr>
          <p:cNvPr id="119812" name="Prostokąt 3">
            <a:extLst>
              <a:ext uri="{FF2B5EF4-FFF2-40B4-BE49-F238E27FC236}">
                <a16:creationId xmlns="" xmlns:a16="http://schemas.microsoft.com/office/drawing/2014/main" id="{A41753DB-0FDF-47AC-92ED-684F04FAF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828675"/>
            <a:ext cx="7273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  <a:latin typeface="Arial Black" panose="020B0A04020102020204" pitchFamily="34" charset="0"/>
              </a:rPr>
              <a:t>Co zrobić, gdy po wprowadzeniu wszystkich danych liczbowych aplikacja sygnalizuje błędy lub ostrzeżenia?</a:t>
            </a:r>
          </a:p>
        </p:txBody>
      </p:sp>
      <p:sp>
        <p:nvSpPr>
          <p:cNvPr id="119813" name="Prostokąt 3">
            <a:extLst>
              <a:ext uri="{FF2B5EF4-FFF2-40B4-BE49-F238E27FC236}">
                <a16:creationId xmlns="" xmlns:a16="http://schemas.microsoft.com/office/drawing/2014/main" id="{F6C74301-B602-415F-959C-52D04AAB8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65138"/>
            <a:ext cx="4681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SPORZĄDZENIE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PROTOKOŁU </a:t>
            </a:r>
            <a:endParaRPr lang="pl-PL" altLang="pl-PL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9814" name="pole tekstowe 1">
            <a:extLst>
              <a:ext uri="{FF2B5EF4-FFF2-40B4-BE49-F238E27FC236}">
                <a16:creationId xmlns="" xmlns:a16="http://schemas.microsoft.com/office/drawing/2014/main" id="{5DE2272C-0F75-45DA-9A7E-811EDE134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661025"/>
            <a:ext cx="496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Uwaga: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błędy wyświetlane są na </a:t>
            </a:r>
            <a:r>
              <a:rPr lang="pl-PL" altLang="pl-PL" sz="1800" b="1">
                <a:solidFill>
                  <a:srgbClr val="FF0000"/>
                </a:solidFill>
                <a:latin typeface="Arial Black" panose="020B0A04020102020204" pitchFamily="34" charset="0"/>
              </a:rPr>
              <a:t>czerwono</a:t>
            </a:r>
            <a:r>
              <a:rPr lang="pl-PL" altLang="pl-PL" sz="1800" b="1">
                <a:latin typeface="Arial" panose="020B0604020202020204" pitchFamily="34" charset="0"/>
              </a:rPr>
              <a:t>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latin typeface="Arial" panose="020B0604020202020204" pitchFamily="34" charset="0"/>
              </a:rPr>
              <a:t>ostrzeżenia wyświetlane są na </a:t>
            </a:r>
            <a:r>
              <a:rPr lang="pl-PL" altLang="pl-PL" sz="1800" b="1">
                <a:solidFill>
                  <a:srgbClr val="0070C0"/>
                </a:solidFill>
                <a:latin typeface="Arial Black" panose="020B0A04020102020204" pitchFamily="34" charset="0"/>
              </a:rPr>
              <a:t>niebiesko</a:t>
            </a:r>
            <a:r>
              <a:rPr lang="pl-PL" altLang="pl-PL" sz="1800" b="1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54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>
            <a:extLst>
              <a:ext uri="{FF2B5EF4-FFF2-40B4-BE49-F238E27FC236}">
                <a16:creationId xmlns="" xmlns:a16="http://schemas.microsoft.com/office/drawing/2014/main" id="{583DD134-64CE-4DA0-A2D4-D388D0CC3846}"/>
              </a:ext>
            </a:extLst>
          </p:cNvPr>
          <p:cNvSpPr/>
          <p:nvPr/>
        </p:nvSpPr>
        <p:spPr>
          <a:xfrm>
            <a:off x="468313" y="5873750"/>
            <a:ext cx="7199312" cy="79533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20835" name="Prostokąt 1">
            <a:extLst>
              <a:ext uri="{FF2B5EF4-FFF2-40B4-BE49-F238E27FC236}">
                <a16:creationId xmlns="" xmlns:a16="http://schemas.microsoft.com/office/drawing/2014/main" id="{7C3A9736-F62E-4C16-8328-6990468DA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03413"/>
            <a:ext cx="835183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800" b="1" dirty="0">
                <a:latin typeface="Arial Black" panose="020B0A04020102020204" pitchFamily="34" charset="0"/>
              </a:rPr>
              <a:t>analizuje treści </a:t>
            </a:r>
            <a:r>
              <a:rPr lang="pl-PL" altLang="pl-PL" sz="1800" b="1" u="sng" dirty="0">
                <a:latin typeface="Arial Black" panose="020B0A04020102020204" pitchFamily="34" charset="0"/>
              </a:rPr>
              <a:t>ostrzeżeń</a:t>
            </a:r>
            <a:r>
              <a:rPr lang="pl-PL" altLang="pl-PL" sz="1800" b="1" dirty="0">
                <a:latin typeface="Arial Black" panose="020B0A04020102020204" pitchFamily="34" charset="0"/>
              </a:rPr>
              <a:t> </a:t>
            </a:r>
            <a:r>
              <a:rPr lang="pl-PL" altLang="pl-PL" sz="1800" b="1" dirty="0">
                <a:latin typeface="Arial" panose="020B0604020202020204" pitchFamily="34" charset="0"/>
              </a:rPr>
              <a:t>i – w razie stwierdzenia ich zasadności  – dokonuje korekty danych liczbowych,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800" b="1" dirty="0">
                <a:latin typeface="Arial" panose="020B0604020202020204" pitchFamily="34" charset="0"/>
              </a:rPr>
              <a:t>jeżeli natomiast komisja, po analizie ostrzeżeń, dojdzie do wniosku, że dane liczbowe są prawidłowe, </a:t>
            </a:r>
            <a:r>
              <a:rPr lang="pl-PL" altLang="pl-PL" sz="1800" b="1" u="sng" dirty="0">
                <a:latin typeface="Arial" panose="020B0604020202020204" pitchFamily="34" charset="0"/>
              </a:rPr>
              <a:t>powinna wpisać zajęte stanowisko na wydruku raportu ostrzeżeń,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800" b="1" dirty="0">
                <a:latin typeface="Arial" panose="020B0604020202020204" pitchFamily="34" charset="0"/>
              </a:rPr>
              <a:t>raport ostrzeżeń podpisują wszystkie osoby wchodzące w skład komisji uczestniczącej w ustalaniu wyników głosowania oraz opatruje się go pieczęcią komisji,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pl-PL" altLang="pl-PL" sz="1800" b="1" u="sng" dirty="0">
                <a:latin typeface="Arial" panose="020B0604020202020204" pitchFamily="34" charset="0"/>
              </a:rPr>
              <a:t>komisja przekazuje wraz z protokołem </a:t>
            </a:r>
            <a:r>
              <a:rPr lang="pl-PL" altLang="pl-PL" sz="1800" b="1" dirty="0">
                <a:latin typeface="Arial" panose="020B0604020202020204" pitchFamily="34" charset="0"/>
              </a:rPr>
              <a:t>do właściwej terytorialnej komisji wyborczej </a:t>
            </a:r>
            <a:r>
              <a:rPr lang="pl-PL" altLang="pl-PL" sz="1800" b="1" u="sng" dirty="0">
                <a:latin typeface="Arial" panose="020B0604020202020204" pitchFamily="34" charset="0"/>
              </a:rPr>
              <a:t>podpisany wydruk raportu ostrzeżeń</a:t>
            </a:r>
            <a:r>
              <a:rPr lang="pl-PL" altLang="pl-PL" sz="1800" b="1" dirty="0">
                <a:latin typeface="Arial" panose="020B0604020202020204" pitchFamily="34" charset="0"/>
              </a:rPr>
              <a:t>, jeśli uznała ostrzeżenia za niezasadne i nie dokonała korekty danych liczbowych.</a:t>
            </a:r>
          </a:p>
        </p:txBody>
      </p:sp>
      <p:sp>
        <p:nvSpPr>
          <p:cNvPr id="120836" name="Prostokąt 3">
            <a:extLst>
              <a:ext uri="{FF2B5EF4-FFF2-40B4-BE49-F238E27FC236}">
                <a16:creationId xmlns="" xmlns:a16="http://schemas.microsoft.com/office/drawing/2014/main" id="{BBE032BC-3933-4716-A891-2A1B37EC2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981075"/>
            <a:ext cx="73326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FF0000"/>
                </a:solidFill>
                <a:latin typeface="Arial Black" panose="020B0A04020102020204" pitchFamily="34" charset="0"/>
              </a:rPr>
              <a:t>W przypadku gdy aplikacja nie sygnalizuje błędów (zostały usunięte lub ich nie było), a jedynie sygnalizuje ostrzeżenia, komisja wykonuje następujące czynności: </a:t>
            </a:r>
          </a:p>
        </p:txBody>
      </p:sp>
      <p:sp>
        <p:nvSpPr>
          <p:cNvPr id="120837" name="Prostokąt 3">
            <a:extLst>
              <a:ext uri="{FF2B5EF4-FFF2-40B4-BE49-F238E27FC236}">
                <a16:creationId xmlns="" xmlns:a16="http://schemas.microsoft.com/office/drawing/2014/main" id="{015C8677-9467-4022-9E6D-B7B52CA17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65138"/>
            <a:ext cx="4681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rgbClr val="C00000"/>
                </a:solidFill>
                <a:latin typeface="Arial Black" panose="020B0A04020102020204" pitchFamily="34" charset="0"/>
              </a:rPr>
              <a:t>SPORZĄDZENIE </a:t>
            </a:r>
            <a:r>
              <a:rPr lang="pl-PL" altLang="pl-PL" sz="2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PROTOKOŁU </a:t>
            </a:r>
            <a:endParaRPr lang="pl-PL" altLang="pl-PL" sz="20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0838" name="pole tekstowe 1">
            <a:extLst>
              <a:ext uri="{FF2B5EF4-FFF2-40B4-BE49-F238E27FC236}">
                <a16:creationId xmlns="" xmlns:a16="http://schemas.microsoft.com/office/drawing/2014/main" id="{6DB2EDEF-722F-44E4-9BAD-1CCB3E2E0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949950"/>
            <a:ext cx="7056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Jeśli aplikacja sygnalizuje ostrzeżenia, raport ostrzeżeń </a:t>
            </a:r>
            <a:r>
              <a:rPr lang="pl-PL" altLang="pl-PL" sz="1800" b="1" dirty="0">
                <a:solidFill>
                  <a:srgbClr val="000000"/>
                </a:solidFill>
                <a:latin typeface="Arial Black" panose="020B0A04020102020204" pitchFamily="34" charset="0"/>
              </a:rPr>
              <a:t>musi</a:t>
            </a:r>
            <a:r>
              <a:rPr lang="pl-PL" altLang="pl-P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być wydrukowany.</a:t>
            </a:r>
          </a:p>
        </p:txBody>
      </p:sp>
    </p:spTree>
    <p:extLst>
      <p:ext uri="{BB962C8B-B14F-4D97-AF65-F5344CB8AC3E}">
        <p14:creationId xmlns:p14="http://schemas.microsoft.com/office/powerpoint/2010/main" val="3076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łady scenorysów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PREZENTACJI. Referendum ogólnokrajowe. 4x3">
  <a:themeElements>
    <a:clrScheme name="SIW KBW">
      <a:dk1>
        <a:srgbClr val="58595B"/>
      </a:dk1>
      <a:lt1>
        <a:srgbClr val="58595B"/>
      </a:lt1>
      <a:dk2>
        <a:srgbClr val="FFFFFF"/>
      </a:dk2>
      <a:lt2>
        <a:srgbClr val="FFFFFF"/>
      </a:lt2>
      <a:accent1>
        <a:srgbClr val="FFFFFF"/>
      </a:accent1>
      <a:accent2>
        <a:srgbClr val="9D032A"/>
      </a:accent2>
      <a:accent3>
        <a:srgbClr val="58595B"/>
      </a:accent3>
      <a:accent4>
        <a:srgbClr val="8064A2"/>
      </a:accent4>
      <a:accent5>
        <a:srgbClr val="4BACC6"/>
      </a:accent5>
      <a:accent6>
        <a:srgbClr val="F79646"/>
      </a:accent6>
      <a:hlink>
        <a:srgbClr val="9D032A"/>
      </a:hlink>
      <a:folHlink>
        <a:srgbClr val="58595B"/>
      </a:folHlink>
    </a:clrScheme>
    <a:fontScheme name="SIW KBW">
      <a:majorFont>
        <a:latin typeface="Neo Sans Pro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MOWY ppt.pptx" id="{F0BC9676-ADEC-4B03-9E55-3A42CC251B88}" vid="{B841A912-B6FB-4332-B617-C39BEA920CF8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25544</TotalTime>
  <Words>9213</Words>
  <Application>Microsoft Office PowerPoint</Application>
  <PresentationFormat>Pokaz na ekranie (4:3)</PresentationFormat>
  <Paragraphs>1302</Paragraphs>
  <Slides>120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120</vt:i4>
      </vt:variant>
    </vt:vector>
  </HeadingPairs>
  <TitlesOfParts>
    <vt:vector size="134" baseType="lpstr">
      <vt:lpstr>SimSun</vt:lpstr>
      <vt:lpstr>Arial</vt:lpstr>
      <vt:lpstr>Arial Black</vt:lpstr>
      <vt:lpstr>Calibri</vt:lpstr>
      <vt:lpstr>Calibri Light</vt:lpstr>
      <vt:lpstr>Corbel</vt:lpstr>
      <vt:lpstr>Franklin Gothic Book</vt:lpstr>
      <vt:lpstr>Franklin Gothic Demi</vt:lpstr>
      <vt:lpstr>Neo Sans Pro</vt:lpstr>
      <vt:lpstr>Open Sans</vt:lpstr>
      <vt:lpstr>Times New Roman</vt:lpstr>
      <vt:lpstr>Wingdings</vt:lpstr>
      <vt:lpstr>Układy scenorysów</vt:lpstr>
      <vt:lpstr>PROJEKT PREZENTACJI. Referendum ogólnokrajowe. 4x3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KBWOL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Krajowe Biuro Wyborcze w Olsztynie</dc:creator>
  <cp:lastModifiedBy>Izabela Arciszewska-Dolat</cp:lastModifiedBy>
  <cp:revision>3429</cp:revision>
  <cp:lastPrinted>2018-05-15T10:39:02Z</cp:lastPrinted>
  <dcterms:created xsi:type="dcterms:W3CDTF">2014-05-06T10:10:29Z</dcterms:created>
  <dcterms:modified xsi:type="dcterms:W3CDTF">2022-07-20T08:46:10Z</dcterms:modified>
</cp:coreProperties>
</file>